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5"/>
  </p:notesMasterIdLst>
  <p:sldIdLst>
    <p:sldId id="256" r:id="rId2"/>
    <p:sldId id="257" r:id="rId3"/>
    <p:sldId id="258" r:id="rId4"/>
    <p:sldId id="259" r:id="rId5"/>
    <p:sldId id="278" r:id="rId6"/>
    <p:sldId id="273" r:id="rId7"/>
    <p:sldId id="267" r:id="rId8"/>
    <p:sldId id="260" r:id="rId9"/>
    <p:sldId id="266" r:id="rId10"/>
    <p:sldId id="268" r:id="rId11"/>
    <p:sldId id="262" r:id="rId12"/>
    <p:sldId id="264" r:id="rId13"/>
    <p:sldId id="263" r:id="rId14"/>
    <p:sldId id="265" r:id="rId15"/>
    <p:sldId id="269" r:id="rId16"/>
    <p:sldId id="270" r:id="rId17"/>
    <p:sldId id="279" r:id="rId18"/>
    <p:sldId id="261" r:id="rId19"/>
    <p:sldId id="277" r:id="rId20"/>
    <p:sldId id="271" r:id="rId21"/>
    <p:sldId id="274" r:id="rId22"/>
    <p:sldId id="272" r:id="rId23"/>
    <p:sldId id="275"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5" d="100"/>
          <a:sy n="65" d="100"/>
        </p:scale>
        <p:origin x="-666" y="-19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3F7D17-F207-40B6-AD65-8C6415249422}" type="datetimeFigureOut">
              <a:rPr lang="tr-TR" smtClean="0"/>
              <a:pPr/>
              <a:t>24.12.2015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C16719-8EC1-40A8-AE10-A8F4E820E15F}"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85C16719-8EC1-40A8-AE10-A8F4E820E15F}" type="slidenum">
              <a:rPr lang="tr-TR" smtClean="0"/>
              <a:pPr/>
              <a:t>13</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38286C7A-A2D5-4D8F-AD7A-3504ECEBC112}" type="datetimeFigureOut">
              <a:rPr lang="tr-TR" smtClean="0"/>
              <a:pPr/>
              <a:t>24.12.2015</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C06B13A5-D552-4B4E-B1CD-CF4AFBC73BFD}"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38286C7A-A2D5-4D8F-AD7A-3504ECEBC112}" type="datetimeFigureOut">
              <a:rPr lang="tr-TR" smtClean="0"/>
              <a:pPr/>
              <a:t>24.12.2015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6B13A5-D552-4B4E-B1CD-CF4AFBC73BFD}"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38286C7A-A2D5-4D8F-AD7A-3504ECEBC112}" type="datetimeFigureOut">
              <a:rPr lang="tr-TR" smtClean="0"/>
              <a:pPr/>
              <a:t>24.12.2015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6B13A5-D552-4B4E-B1CD-CF4AFBC73BFD}"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38286C7A-A2D5-4D8F-AD7A-3504ECEBC112}" type="datetimeFigureOut">
              <a:rPr lang="tr-TR" smtClean="0"/>
              <a:pPr/>
              <a:t>24.12.2015</a:t>
            </a:fld>
            <a:endParaRPr lang="tr-TR"/>
          </a:p>
        </p:txBody>
      </p:sp>
      <p:sp>
        <p:nvSpPr>
          <p:cNvPr id="9" name="8 Slayt Numarası Yer Tutucusu"/>
          <p:cNvSpPr>
            <a:spLocks noGrp="1"/>
          </p:cNvSpPr>
          <p:nvPr>
            <p:ph type="sldNum" sz="quarter" idx="15"/>
          </p:nvPr>
        </p:nvSpPr>
        <p:spPr/>
        <p:txBody>
          <a:bodyPr rtlCol="0"/>
          <a:lstStyle/>
          <a:p>
            <a:fld id="{C06B13A5-D552-4B4E-B1CD-CF4AFBC73BFD}"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38286C7A-A2D5-4D8F-AD7A-3504ECEBC112}" type="datetimeFigureOut">
              <a:rPr lang="tr-TR" smtClean="0"/>
              <a:pPr/>
              <a:t>24.12.2015</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C06B13A5-D552-4B4E-B1CD-CF4AFBC73BFD}"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38286C7A-A2D5-4D8F-AD7A-3504ECEBC112}" type="datetimeFigureOut">
              <a:rPr lang="tr-TR" smtClean="0"/>
              <a:pPr/>
              <a:t>24.12.2015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06B13A5-D552-4B4E-B1CD-CF4AFBC73BFD}"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38286C7A-A2D5-4D8F-AD7A-3504ECEBC112}" type="datetimeFigureOut">
              <a:rPr lang="tr-TR" smtClean="0"/>
              <a:pPr/>
              <a:t>24.12.2015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C06B13A5-D552-4B4E-B1CD-CF4AFBC73BFD}"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38286C7A-A2D5-4D8F-AD7A-3504ECEBC112}" type="datetimeFigureOut">
              <a:rPr lang="tr-TR" smtClean="0"/>
              <a:pPr/>
              <a:t>24.12.2015</a:t>
            </a:fld>
            <a:endParaRPr lang="tr-TR"/>
          </a:p>
        </p:txBody>
      </p:sp>
      <p:sp>
        <p:nvSpPr>
          <p:cNvPr id="7" name="6 Slayt Numarası Yer Tutucusu"/>
          <p:cNvSpPr>
            <a:spLocks noGrp="1"/>
          </p:cNvSpPr>
          <p:nvPr>
            <p:ph type="sldNum" sz="quarter" idx="11"/>
          </p:nvPr>
        </p:nvSpPr>
        <p:spPr/>
        <p:txBody>
          <a:bodyPr rtlCol="0"/>
          <a:lstStyle/>
          <a:p>
            <a:fld id="{C06B13A5-D552-4B4E-B1CD-CF4AFBC73BFD}"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38286C7A-A2D5-4D8F-AD7A-3504ECEBC112}" type="datetimeFigureOut">
              <a:rPr lang="tr-TR" smtClean="0"/>
              <a:pPr/>
              <a:t>24.12.2015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C06B13A5-D552-4B4E-B1CD-CF4AFBC73BFD}"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38286C7A-A2D5-4D8F-AD7A-3504ECEBC112}" type="datetimeFigureOut">
              <a:rPr lang="tr-TR" smtClean="0"/>
              <a:pPr/>
              <a:t>24.12.2015</a:t>
            </a:fld>
            <a:endParaRPr lang="tr-TR"/>
          </a:p>
        </p:txBody>
      </p:sp>
      <p:sp>
        <p:nvSpPr>
          <p:cNvPr id="22" name="21 Slayt Numarası Yer Tutucusu"/>
          <p:cNvSpPr>
            <a:spLocks noGrp="1"/>
          </p:cNvSpPr>
          <p:nvPr>
            <p:ph type="sldNum" sz="quarter" idx="15"/>
          </p:nvPr>
        </p:nvSpPr>
        <p:spPr/>
        <p:txBody>
          <a:bodyPr rtlCol="0"/>
          <a:lstStyle/>
          <a:p>
            <a:fld id="{C06B13A5-D552-4B4E-B1CD-CF4AFBC73BFD}"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38286C7A-A2D5-4D8F-AD7A-3504ECEBC112}" type="datetimeFigureOut">
              <a:rPr lang="tr-TR" smtClean="0"/>
              <a:pPr/>
              <a:t>24.12.2015</a:t>
            </a:fld>
            <a:endParaRPr lang="tr-TR"/>
          </a:p>
        </p:txBody>
      </p:sp>
      <p:sp>
        <p:nvSpPr>
          <p:cNvPr id="18" name="17 Slayt Numarası Yer Tutucusu"/>
          <p:cNvSpPr>
            <a:spLocks noGrp="1"/>
          </p:cNvSpPr>
          <p:nvPr>
            <p:ph type="sldNum" sz="quarter" idx="11"/>
          </p:nvPr>
        </p:nvSpPr>
        <p:spPr/>
        <p:txBody>
          <a:bodyPr rtlCol="0"/>
          <a:lstStyle/>
          <a:p>
            <a:fld id="{C06B13A5-D552-4B4E-B1CD-CF4AFBC73BFD}"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8286C7A-A2D5-4D8F-AD7A-3504ECEBC112}" type="datetimeFigureOut">
              <a:rPr lang="tr-TR" smtClean="0"/>
              <a:pPr/>
              <a:t>24.12.2015</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06B13A5-D552-4B4E-B1CD-CF4AFBC73BFD}"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285852" y="1643050"/>
            <a:ext cx="6786610" cy="1071570"/>
          </a:xfrm>
        </p:spPr>
        <p:txBody>
          <a:bodyPr>
            <a:normAutofit fontScale="90000"/>
          </a:bodyPr>
          <a:lstStyle/>
          <a:p>
            <a:pPr algn="ctr"/>
            <a:r>
              <a:rPr lang="tr-TR" sz="4900" dirty="0" smtClean="0"/>
              <a:t>ALİAĞA ANAOKULU REHBERLİK SERVİSİ</a:t>
            </a:r>
            <a:r>
              <a:rPr lang="tr-TR" dirty="0" smtClean="0"/>
              <a:t/>
            </a:r>
            <a:br>
              <a:rPr lang="tr-TR" dirty="0" smtClean="0"/>
            </a:br>
            <a:endParaRPr lang="tr-TR" dirty="0"/>
          </a:p>
        </p:txBody>
      </p:sp>
      <p:sp>
        <p:nvSpPr>
          <p:cNvPr id="3" name="2 Alt Başlık"/>
          <p:cNvSpPr>
            <a:spLocks noGrp="1"/>
          </p:cNvSpPr>
          <p:nvPr>
            <p:ph type="subTitle" idx="1"/>
          </p:nvPr>
        </p:nvSpPr>
        <p:spPr>
          <a:xfrm>
            <a:off x="1357290" y="2428868"/>
            <a:ext cx="6480048" cy="752468"/>
          </a:xfrm>
        </p:spPr>
        <p:txBody>
          <a:bodyPr>
            <a:normAutofit fontScale="92500"/>
          </a:bodyPr>
          <a:lstStyle/>
          <a:p>
            <a:r>
              <a:rPr lang="tr-TR" sz="3200" dirty="0" smtClean="0"/>
              <a:t>Rehber Öğretmen: Sevil AYDIN</a:t>
            </a:r>
            <a:endParaRPr lang="tr-TR" sz="3200" dirty="0"/>
          </a:p>
        </p:txBody>
      </p:sp>
      <p:pic>
        <p:nvPicPr>
          <p:cNvPr id="4" name="3 Resim" descr="21314a674faa2eeab.gif"/>
          <p:cNvPicPr>
            <a:picLocks noChangeAspect="1"/>
          </p:cNvPicPr>
          <p:nvPr/>
        </p:nvPicPr>
        <p:blipFill>
          <a:blip r:embed="rId2"/>
          <a:stretch>
            <a:fillRect/>
          </a:stretch>
        </p:blipFill>
        <p:spPr>
          <a:xfrm>
            <a:off x="0" y="4286256"/>
            <a:ext cx="9467542" cy="257174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Olumsuz etkiler</a:t>
            </a:r>
            <a:endParaRPr lang="tr-TR" dirty="0"/>
          </a:p>
        </p:txBody>
      </p:sp>
      <p:sp>
        <p:nvSpPr>
          <p:cNvPr id="3" name="2 İçerik Yer Tutucusu"/>
          <p:cNvSpPr>
            <a:spLocks noGrp="1"/>
          </p:cNvSpPr>
          <p:nvPr>
            <p:ph sz="quarter" idx="1"/>
          </p:nvPr>
        </p:nvSpPr>
        <p:spPr/>
        <p:txBody>
          <a:bodyPr/>
          <a:lstStyle/>
          <a:p>
            <a:r>
              <a:rPr lang="tr-TR" dirty="0" smtClean="0"/>
              <a:t>Pek çok dizi, film ve çizgi filmde </a:t>
            </a:r>
            <a:r>
              <a:rPr lang="tr-TR" b="1" dirty="0" smtClean="0"/>
              <a:t>cinsiyet rol tanımlamaları</a:t>
            </a:r>
            <a:r>
              <a:rPr lang="tr-TR" dirty="0" smtClean="0"/>
              <a:t> yer almaktadır. Bu tanımlamalarda çocuklar, kız ya da erkek olarak nasıl olmaları gerektiğine ilişkin oluşturulmuş ideal tipleri görmektedir. Bu da kendi bedeniyle barışık olmama, kendini olduğu gibi kabul etmeme gibi sorunlara neden olmaktadır.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_large_20120115__5584070086.JPG"/>
          <p:cNvPicPr>
            <a:picLocks noChangeAspect="1"/>
          </p:cNvPicPr>
          <p:nvPr/>
        </p:nvPicPr>
        <p:blipFill>
          <a:blip r:embed="rId2"/>
          <a:stretch>
            <a:fillRect/>
          </a:stretch>
        </p:blipFill>
        <p:spPr>
          <a:xfrm>
            <a:off x="3428992" y="3611050"/>
            <a:ext cx="5715008" cy="3246950"/>
          </a:xfrm>
          <a:prstGeom prst="rect">
            <a:avLst/>
          </a:prstGeom>
        </p:spPr>
      </p:pic>
      <p:sp>
        <p:nvSpPr>
          <p:cNvPr id="2" name="1 Başlık"/>
          <p:cNvSpPr>
            <a:spLocks noGrp="1"/>
          </p:cNvSpPr>
          <p:nvPr>
            <p:ph type="title"/>
          </p:nvPr>
        </p:nvSpPr>
        <p:spPr>
          <a:xfrm>
            <a:off x="285720" y="214290"/>
            <a:ext cx="7467600" cy="560406"/>
          </a:xfrm>
        </p:spPr>
        <p:txBody>
          <a:bodyPr/>
          <a:lstStyle/>
          <a:p>
            <a:r>
              <a:rPr lang="tr-TR" dirty="0" smtClean="0"/>
              <a:t>olumsuz Etkiler</a:t>
            </a:r>
            <a:endParaRPr lang="tr-TR" dirty="0"/>
          </a:p>
        </p:txBody>
      </p:sp>
      <p:sp>
        <p:nvSpPr>
          <p:cNvPr id="3" name="2 İçerik Yer Tutucusu"/>
          <p:cNvSpPr>
            <a:spLocks noGrp="1"/>
          </p:cNvSpPr>
          <p:nvPr>
            <p:ph sz="quarter" idx="1"/>
          </p:nvPr>
        </p:nvSpPr>
        <p:spPr>
          <a:xfrm>
            <a:off x="214282" y="1000108"/>
            <a:ext cx="8186766" cy="4873752"/>
          </a:xfrm>
        </p:spPr>
        <p:txBody>
          <a:bodyPr>
            <a:normAutofit/>
          </a:bodyPr>
          <a:lstStyle/>
          <a:p>
            <a:r>
              <a:rPr lang="tr-TR" dirty="0" smtClean="0"/>
              <a:t>Çocuklar televizyona soru soramadığı için bu durum çocuğun bir süre sonra olayları düşünmesini, </a:t>
            </a:r>
            <a:r>
              <a:rPr lang="tr-TR" b="1" dirty="0" smtClean="0"/>
              <a:t>eleştirmesini engelleyebilir </a:t>
            </a:r>
            <a:r>
              <a:rPr lang="tr-TR" dirty="0" smtClean="0"/>
              <a:t>yani çocukları tembelleştirir. Çocukların aşırı düzeyde televizyon izlemesi, kitap okuma, spor yapma, resim yapma, arkadaşları ile oyun oynama gibi olumlu faaliyetlerden, hatta yemek yemekten bile alıkoyabilmekte.. </a:t>
            </a:r>
          </a:p>
          <a:p>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olumsuz Etkiler</a:t>
            </a:r>
            <a:endParaRPr lang="tr-TR" dirty="0"/>
          </a:p>
        </p:txBody>
      </p:sp>
      <p:sp>
        <p:nvSpPr>
          <p:cNvPr id="3" name="2 İçerik Yer Tutucusu"/>
          <p:cNvSpPr>
            <a:spLocks noGrp="1"/>
          </p:cNvSpPr>
          <p:nvPr>
            <p:ph sz="quarter" idx="1"/>
          </p:nvPr>
        </p:nvSpPr>
        <p:spPr/>
        <p:txBody>
          <a:bodyPr/>
          <a:lstStyle/>
          <a:p>
            <a:r>
              <a:rPr lang="tr-TR" dirty="0" smtClean="0"/>
              <a:t>Televizyon çocukların yaşamını </a:t>
            </a:r>
            <a:r>
              <a:rPr lang="tr-TR" b="1" dirty="0" smtClean="0"/>
              <a:t>fiziksel</a:t>
            </a:r>
            <a:r>
              <a:rPr lang="tr-TR" dirty="0" smtClean="0"/>
              <a:t> olarak da etkilemektedir.Televizyon karşısında uzun süre kalmak şişmanlamaya ve çocukların sürekli kendilerini yorgun hissetmelerine neden olabilir. </a:t>
            </a:r>
            <a:endParaRPr lang="tr-TR" dirty="0"/>
          </a:p>
        </p:txBody>
      </p:sp>
      <p:pic>
        <p:nvPicPr>
          <p:cNvPr id="4" name="3 Resim" descr="images.jpg"/>
          <p:cNvPicPr>
            <a:picLocks noChangeAspect="1"/>
          </p:cNvPicPr>
          <p:nvPr/>
        </p:nvPicPr>
        <p:blipFill>
          <a:blip r:embed="rId2"/>
          <a:stretch>
            <a:fillRect/>
          </a:stretch>
        </p:blipFill>
        <p:spPr>
          <a:xfrm>
            <a:off x="428596" y="3714752"/>
            <a:ext cx="4195208" cy="2614619"/>
          </a:xfrm>
          <a:prstGeom prst="rect">
            <a:avLst/>
          </a:prstGeom>
        </p:spPr>
      </p:pic>
      <p:pic>
        <p:nvPicPr>
          <p:cNvPr id="5" name="4 Resim" descr="images (1).jpg"/>
          <p:cNvPicPr>
            <a:picLocks noChangeAspect="1"/>
          </p:cNvPicPr>
          <p:nvPr/>
        </p:nvPicPr>
        <p:blipFill>
          <a:blip r:embed="rId3"/>
          <a:stretch>
            <a:fillRect/>
          </a:stretch>
        </p:blipFill>
        <p:spPr>
          <a:xfrm>
            <a:off x="5143504" y="3714752"/>
            <a:ext cx="3596734" cy="264320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bilgisayar-bagimliligi_133647.jpg"/>
          <p:cNvPicPr>
            <a:picLocks noChangeAspect="1"/>
          </p:cNvPicPr>
          <p:nvPr/>
        </p:nvPicPr>
        <p:blipFill>
          <a:blip r:embed="rId3"/>
          <a:stretch>
            <a:fillRect/>
          </a:stretch>
        </p:blipFill>
        <p:spPr>
          <a:xfrm>
            <a:off x="0" y="2285992"/>
            <a:ext cx="9144032" cy="4572008"/>
          </a:xfrm>
          <a:prstGeom prst="rect">
            <a:avLst/>
          </a:prstGeom>
        </p:spPr>
      </p:pic>
      <p:sp>
        <p:nvSpPr>
          <p:cNvPr id="2" name="1 Başlık"/>
          <p:cNvSpPr>
            <a:spLocks noGrp="1"/>
          </p:cNvSpPr>
          <p:nvPr>
            <p:ph type="title"/>
          </p:nvPr>
        </p:nvSpPr>
        <p:spPr>
          <a:xfrm>
            <a:off x="457200" y="274638"/>
            <a:ext cx="7467600" cy="582594"/>
          </a:xfrm>
        </p:spPr>
        <p:txBody>
          <a:bodyPr/>
          <a:lstStyle/>
          <a:p>
            <a:r>
              <a:rPr lang="tr-TR" dirty="0" smtClean="0"/>
              <a:t>olumsuz Etkiler</a:t>
            </a:r>
            <a:endParaRPr lang="tr-TR" dirty="0"/>
          </a:p>
        </p:txBody>
      </p:sp>
      <p:sp>
        <p:nvSpPr>
          <p:cNvPr id="3" name="2 İçerik Yer Tutucusu"/>
          <p:cNvSpPr>
            <a:spLocks noGrp="1"/>
          </p:cNvSpPr>
          <p:nvPr>
            <p:ph sz="quarter" idx="1"/>
          </p:nvPr>
        </p:nvSpPr>
        <p:spPr>
          <a:xfrm>
            <a:off x="457200" y="928670"/>
            <a:ext cx="7467600" cy="1500198"/>
          </a:xfrm>
        </p:spPr>
        <p:txBody>
          <a:bodyPr>
            <a:normAutofit lnSpcReduction="10000"/>
          </a:bodyPr>
          <a:lstStyle/>
          <a:p>
            <a:r>
              <a:rPr lang="tr-TR" dirty="0" smtClean="0"/>
              <a:t>Çocuğun televizyon ve bilgisayar karşısında uzun süre kalması, çevreye olan ilgisini azaltabilir, çocukların </a:t>
            </a:r>
            <a:r>
              <a:rPr lang="tr-TR" b="1" dirty="0" smtClean="0"/>
              <a:t>sosyalleşmesini engelleyebilmekte</a:t>
            </a:r>
            <a:r>
              <a:rPr lang="tr-TR" dirty="0" smtClean="0"/>
              <a:t>.. </a:t>
            </a:r>
            <a:endParaRPr lang="tr-TR" dirty="0"/>
          </a:p>
        </p:txBody>
      </p:sp>
      <p:sp>
        <p:nvSpPr>
          <p:cNvPr id="5" name="4 Oval Belirtme Çizgisi"/>
          <p:cNvSpPr/>
          <p:nvPr/>
        </p:nvSpPr>
        <p:spPr>
          <a:xfrm>
            <a:off x="1000100" y="2428868"/>
            <a:ext cx="2643206" cy="1214446"/>
          </a:xfrm>
          <a:prstGeom prst="wedgeEllipseCallout">
            <a:avLst>
              <a:gd name="adj1" fmla="val -10714"/>
              <a:gd name="adj2" fmla="val 7619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chemeClr val="tx1"/>
                </a:solidFill>
              </a:rPr>
              <a:t>HAVA HARİKA!</a:t>
            </a:r>
          </a:p>
          <a:p>
            <a:pPr algn="ctr"/>
            <a:r>
              <a:rPr lang="tr-TR" sz="1600" b="1" dirty="0" smtClean="0">
                <a:solidFill>
                  <a:schemeClr val="tx1"/>
                </a:solidFill>
              </a:rPr>
              <a:t>BİRAZ ÇIKIP DIŞARIDA OYNASANA</a:t>
            </a:r>
            <a:endParaRPr lang="tr-TR" sz="1600" b="1"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Olumsuz etkiler</a:t>
            </a:r>
            <a:endParaRPr lang="tr-TR" dirty="0"/>
          </a:p>
        </p:txBody>
      </p:sp>
      <p:sp>
        <p:nvSpPr>
          <p:cNvPr id="3" name="2 İçerik Yer Tutucusu"/>
          <p:cNvSpPr>
            <a:spLocks noGrp="1"/>
          </p:cNvSpPr>
          <p:nvPr>
            <p:ph sz="quarter" idx="1"/>
          </p:nvPr>
        </p:nvSpPr>
        <p:spPr/>
        <p:txBody>
          <a:bodyPr>
            <a:normAutofit/>
          </a:bodyPr>
          <a:lstStyle/>
          <a:p>
            <a:r>
              <a:rPr lang="tr-TR" sz="3200" b="1" dirty="0" smtClean="0"/>
              <a:t>Tüketime ve para harcamaya </a:t>
            </a:r>
            <a:r>
              <a:rPr lang="tr-TR" sz="3200" dirty="0" smtClean="0"/>
              <a:t>özendiren reklamlar, çocuğun reklamda gördüğü yiyecekleri, oyuncakları istemesine neden olabilir. Bu istekler ekonomik açıdan aileye zarar verebilir. </a:t>
            </a:r>
            <a:endParaRPr lang="tr-TR"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142852"/>
            <a:ext cx="7467600" cy="703282"/>
          </a:xfrm>
        </p:spPr>
        <p:txBody>
          <a:bodyPr/>
          <a:lstStyle/>
          <a:p>
            <a:r>
              <a:rPr lang="tr-TR" dirty="0" smtClean="0"/>
              <a:t>Peki ne yapılabilir ?</a:t>
            </a:r>
            <a:endParaRPr lang="tr-TR" dirty="0"/>
          </a:p>
        </p:txBody>
      </p:sp>
      <p:pic>
        <p:nvPicPr>
          <p:cNvPr id="1026" name="Picture 2"/>
          <p:cNvPicPr>
            <a:picLocks noGrp="1" noChangeAspect="1" noChangeArrowheads="1"/>
          </p:cNvPicPr>
          <p:nvPr>
            <p:ph sz="quarter" idx="1"/>
          </p:nvPr>
        </p:nvPicPr>
        <p:blipFill>
          <a:blip r:embed="rId2"/>
          <a:srcRect/>
          <a:stretch>
            <a:fillRect/>
          </a:stretch>
        </p:blipFill>
        <p:spPr bwMode="auto">
          <a:xfrm>
            <a:off x="0" y="1071546"/>
            <a:ext cx="5429288" cy="5500726"/>
          </a:xfrm>
          <a:prstGeom prst="rect">
            <a:avLst/>
          </a:prstGeom>
          <a:noFill/>
          <a:ln w="9525">
            <a:noFill/>
            <a:miter lim="800000"/>
            <a:headEnd/>
            <a:tailEnd/>
          </a:ln>
          <a:effectLst/>
        </p:spPr>
      </p:pic>
      <p:sp>
        <p:nvSpPr>
          <p:cNvPr id="5" name="4 Dikdörtgen"/>
          <p:cNvSpPr/>
          <p:nvPr/>
        </p:nvSpPr>
        <p:spPr>
          <a:xfrm>
            <a:off x="4643438" y="2643182"/>
            <a:ext cx="4357686" cy="2862322"/>
          </a:xfrm>
          <a:prstGeom prst="rect">
            <a:avLst/>
          </a:prstGeom>
          <a:effectLst>
            <a:outerShdw blurRad="50800" dist="38100" dir="8100000" algn="tr" rotWithShape="0">
              <a:prstClr val="black">
                <a:alpha val="40000"/>
              </a:prstClr>
            </a:outerShdw>
          </a:effectLst>
        </p:spPr>
        <p:txBody>
          <a:bodyPr wrap="square">
            <a:spAutoFit/>
          </a:bodyPr>
          <a:lstStyle/>
          <a:p>
            <a:r>
              <a:rPr lang="tr-TR" sz="6000" b="1" i="1" dirty="0">
                <a:solidFill>
                  <a:schemeClr val="accent1">
                    <a:lumMod val="75000"/>
                  </a:schemeClr>
                </a:solidFill>
              </a:rPr>
              <a:t>Akıllı işaretlere </a:t>
            </a:r>
            <a:r>
              <a:rPr lang="tr-TR" sz="6000" b="1" i="1" dirty="0" smtClean="0">
                <a:solidFill>
                  <a:schemeClr val="accent1">
                    <a:lumMod val="75000"/>
                  </a:schemeClr>
                </a:solidFill>
              </a:rPr>
              <a:t>uyabiliriz.</a:t>
            </a:r>
            <a:endParaRPr lang="tr-TR" sz="6000" b="1" i="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mk-alarm.png"/>
          <p:cNvPicPr>
            <a:picLocks noChangeAspect="1"/>
          </p:cNvPicPr>
          <p:nvPr/>
        </p:nvPicPr>
        <p:blipFill>
          <a:blip r:embed="rId2"/>
          <a:stretch>
            <a:fillRect/>
          </a:stretch>
        </p:blipFill>
        <p:spPr>
          <a:xfrm rot="1086805">
            <a:off x="6133419" y="3514257"/>
            <a:ext cx="2267267" cy="2133898"/>
          </a:xfrm>
          <a:prstGeom prst="rect">
            <a:avLst/>
          </a:prstGeom>
        </p:spPr>
      </p:pic>
      <p:pic>
        <p:nvPicPr>
          <p:cNvPr id="4" name="3 Resim" descr="televizyon_grafik2.jpg"/>
          <p:cNvPicPr>
            <a:picLocks noChangeAspect="1"/>
          </p:cNvPicPr>
          <p:nvPr/>
        </p:nvPicPr>
        <p:blipFill>
          <a:blip r:embed="rId3"/>
          <a:stretch>
            <a:fillRect/>
          </a:stretch>
        </p:blipFill>
        <p:spPr>
          <a:xfrm>
            <a:off x="6429388" y="357166"/>
            <a:ext cx="2381250" cy="2381250"/>
          </a:xfrm>
          <a:prstGeom prst="rect">
            <a:avLst/>
          </a:prstGeom>
        </p:spPr>
      </p:pic>
      <p:sp>
        <p:nvSpPr>
          <p:cNvPr id="3" name="2 İçerik Yer Tutucusu"/>
          <p:cNvSpPr>
            <a:spLocks noGrp="1"/>
          </p:cNvSpPr>
          <p:nvPr>
            <p:ph sz="quarter" idx="1"/>
          </p:nvPr>
        </p:nvSpPr>
        <p:spPr>
          <a:xfrm>
            <a:off x="214282" y="214290"/>
            <a:ext cx="6500858" cy="6357982"/>
          </a:xfrm>
        </p:spPr>
        <p:txBody>
          <a:bodyPr>
            <a:normAutofit/>
          </a:bodyPr>
          <a:lstStyle/>
          <a:p>
            <a:r>
              <a:rPr lang="tr-TR" dirty="0" smtClean="0"/>
              <a:t>Televizyonu </a:t>
            </a:r>
            <a:r>
              <a:rPr lang="tr-TR" b="1" dirty="0" smtClean="0"/>
              <a:t>kontrollü</a:t>
            </a:r>
            <a:r>
              <a:rPr lang="tr-TR" dirty="0" smtClean="0"/>
              <a:t> izlemeliyiz. Başına oturup saatlerce kalkmamak zaman kaybından başka bir şey değildir. İzlenilecek programlara karar verilerek onlar başladığı zaman televizyon açılabilir. </a:t>
            </a:r>
          </a:p>
          <a:p>
            <a:r>
              <a:rPr lang="tr-TR" dirty="0" smtClean="0"/>
              <a:t> İnternette kalma süresine ve bilgisayar kullanma süresine mutlaka kısıtlama getiriniz. Bilgisayarın yanına saat koyularak alarm kurulabilir. </a:t>
            </a:r>
          </a:p>
          <a:p>
            <a:pPr>
              <a:buNone/>
            </a:pPr>
            <a:endParaRPr lang="tr-TR" dirty="0" smtClean="0"/>
          </a:p>
          <a:p>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857232"/>
            <a:ext cx="6615130" cy="5616720"/>
          </a:xfrm>
        </p:spPr>
        <p:txBody>
          <a:bodyPr/>
          <a:lstStyle/>
          <a:p>
            <a:r>
              <a:rPr lang="tr-TR" b="1" dirty="0" smtClean="0"/>
              <a:t>Televizyonun sürekli açık olması yerine belirli saatlerde açık kalmalı. Örneğin yemek yerken televizyon kapatılmalı.</a:t>
            </a:r>
          </a:p>
          <a:p>
            <a:r>
              <a:rPr lang="tr-TR" dirty="0" smtClean="0"/>
              <a:t>Hatta haftada bir veya birkaç gün “TV seyretmeme günleri” belirlenebilir ve yerine yapılabilecek etkinlikler planlanabilir. </a:t>
            </a:r>
          </a:p>
          <a:p>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1071546"/>
            <a:ext cx="7467600" cy="5402406"/>
          </a:xfrm>
        </p:spPr>
        <p:txBody>
          <a:bodyPr>
            <a:normAutofit lnSpcReduction="10000"/>
          </a:bodyPr>
          <a:lstStyle/>
          <a:p>
            <a:r>
              <a:rPr lang="tr-TR" sz="3200" dirty="0" smtClean="0"/>
              <a:t>6-7 yaşına doğru onun çizgi filmlerden başka şeyler izlemesine izin verdiğinizde bazı temel bilgileri açıklayın. Örneğin, ona </a:t>
            </a:r>
            <a:r>
              <a:rPr lang="tr-TR" sz="3200" b="1" dirty="0" smtClean="0"/>
              <a:t>filmle gerçeği ayırt etmesini</a:t>
            </a:r>
            <a:r>
              <a:rPr lang="tr-TR" sz="3200" dirty="0" smtClean="0"/>
              <a:t> öğretin.</a:t>
            </a:r>
          </a:p>
          <a:p>
            <a:r>
              <a:rPr lang="tr-TR" sz="3200" dirty="0" smtClean="0"/>
              <a:t>Birbirleriyle kavga edenler aslında rol yapıyor, bütün bunlar aslında sana akşamları okuduğum masallar gibi gerçek olmayan şeyler, örneğin gördüğün bu kan aslında ketçap gibi…</a:t>
            </a:r>
          </a:p>
          <a:p>
            <a:endParaRPr lang="tr-TR" sz="32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03263" y="1319964"/>
            <a:ext cx="7758138" cy="3429024"/>
          </a:xfrm>
        </p:spPr>
        <p:txBody>
          <a:bodyPr/>
          <a:lstStyle/>
          <a:p>
            <a:r>
              <a:rPr lang="tr-TR" sz="3200" dirty="0" smtClean="0"/>
              <a:t>Çocuğunuzla beraber, bilgisayar ve internet kullanımı ile ilgili </a:t>
            </a:r>
            <a:r>
              <a:rPr lang="tr-TR" sz="3200" b="1" dirty="0" smtClean="0"/>
              <a:t>makul kuralların </a:t>
            </a:r>
            <a:r>
              <a:rPr lang="tr-TR" sz="3200" dirty="0" smtClean="0"/>
              <a:t>olduğu bir liste hazırlayınız. Bu listeyi bilgisayarın yakınında her zaman görülebilecek bir yere asınız.</a:t>
            </a:r>
          </a:p>
          <a:p>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214282" y="1714488"/>
            <a:ext cx="8501122" cy="3139321"/>
          </a:xfrm>
          <a:prstGeom prst="rect">
            <a:avLst/>
          </a:prstGeom>
          <a:noFill/>
        </p:spPr>
        <p:txBody>
          <a:bodyPr wrap="square" lIns="91440" tIns="45720" rIns="91440" bIns="45720">
            <a:spAutoFit/>
          </a:bodyPr>
          <a:lstStyle/>
          <a:p>
            <a:pPr algn="ctr"/>
            <a:r>
              <a:rPr lang="tr-TR" sz="6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TELEVİZYON VE İNTERNETİN</a:t>
            </a:r>
          </a:p>
          <a:p>
            <a:pPr algn="ctr"/>
            <a:r>
              <a:rPr lang="tr-TR" sz="6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ÇOCUĞA ETKİSİ</a:t>
            </a:r>
            <a:endParaRPr lang="tr-TR" sz="6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1357298"/>
            <a:ext cx="8572560" cy="3429024"/>
          </a:xfrm>
        </p:spPr>
        <p:txBody>
          <a:bodyPr>
            <a:normAutofit/>
          </a:bodyPr>
          <a:lstStyle/>
          <a:p>
            <a:r>
              <a:rPr lang="tr-TR" sz="3200" b="1" dirty="0" smtClean="0">
                <a:solidFill>
                  <a:schemeClr val="bg1">
                    <a:lumMod val="95000"/>
                  </a:schemeClr>
                </a:solidFill>
              </a:rPr>
              <a:t>TV seyrederken ışık açık olmalıdır. Gözlerin daha fazla yorulmaması için aydınlık bir ortamda TV izlemek daha uygundur.</a:t>
            </a:r>
          </a:p>
          <a:p>
            <a:endParaRPr lang="tr-TR" dirty="0" smtClean="0"/>
          </a:p>
          <a:p>
            <a:endParaRPr lang="tr-TR" dirty="0" smtClean="0"/>
          </a:p>
          <a:p>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mage005.jpg"/>
          <p:cNvPicPr>
            <a:picLocks noChangeAspect="1"/>
          </p:cNvPicPr>
          <p:nvPr/>
        </p:nvPicPr>
        <p:blipFill>
          <a:blip r:embed="rId2"/>
          <a:stretch>
            <a:fillRect/>
          </a:stretch>
        </p:blipFill>
        <p:spPr>
          <a:xfrm>
            <a:off x="0" y="2143116"/>
            <a:ext cx="9144000" cy="4714884"/>
          </a:xfrm>
          <a:prstGeom prst="rect">
            <a:avLst/>
          </a:prstGeom>
        </p:spPr>
      </p:pic>
      <p:sp>
        <p:nvSpPr>
          <p:cNvPr id="3" name="2 İçerik Yer Tutucusu"/>
          <p:cNvSpPr>
            <a:spLocks noGrp="1"/>
          </p:cNvSpPr>
          <p:nvPr>
            <p:ph sz="quarter" idx="1"/>
          </p:nvPr>
        </p:nvSpPr>
        <p:spPr>
          <a:xfrm>
            <a:off x="285720" y="142852"/>
            <a:ext cx="8401080" cy="2071702"/>
          </a:xfrm>
        </p:spPr>
        <p:txBody>
          <a:bodyPr/>
          <a:lstStyle/>
          <a:p>
            <a:r>
              <a:rPr lang="tr-TR" dirty="0" smtClean="0"/>
              <a:t>Çocuğunuzun internete girdiği bilgisayarın çocuğun odasında olmamasına, evinizin </a:t>
            </a:r>
            <a:r>
              <a:rPr lang="tr-TR" b="1" dirty="0" smtClean="0"/>
              <a:t>ortak kullanım alanı </a:t>
            </a:r>
            <a:r>
              <a:rPr lang="tr-TR" dirty="0" smtClean="0"/>
              <a:t>içinde olmasına dikkat ediniz.</a:t>
            </a:r>
          </a:p>
          <a:p>
            <a:r>
              <a:rPr lang="tr-TR" dirty="0" smtClean="0"/>
              <a:t>Evin sadece bir odasında televizyon olması yeterlidir. </a:t>
            </a:r>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1000108"/>
            <a:ext cx="7829576" cy="5473844"/>
          </a:xfrm>
        </p:spPr>
        <p:txBody>
          <a:bodyPr/>
          <a:lstStyle/>
          <a:p>
            <a:pPr>
              <a:lnSpc>
                <a:spcPct val="150000"/>
              </a:lnSpc>
            </a:pPr>
            <a:r>
              <a:rPr lang="tr-TR" dirty="0" smtClean="0"/>
              <a:t>Anne ve baba olarak olaylara ve görüntülere karşı </a:t>
            </a:r>
            <a:r>
              <a:rPr lang="tr-TR" b="1" dirty="0" smtClean="0"/>
              <a:t>abartılı tepkiler verilmemelidir</a:t>
            </a:r>
            <a:r>
              <a:rPr lang="tr-TR" dirty="0" smtClean="0"/>
              <a:t>. Verdiği tepkilere dikkat etmelidir.</a:t>
            </a:r>
          </a:p>
          <a:p>
            <a:pPr>
              <a:lnSpc>
                <a:spcPct val="150000"/>
              </a:lnSpc>
            </a:pPr>
            <a:r>
              <a:rPr lang="tr-TR" dirty="0" smtClean="0"/>
              <a:t>Yanlış örnek oluşturacak bir sahneyle karşılaşıldığında; “Ben bu filmi sevmedim, birbirlerine kötü davranıyorlar, ne kadar yanlış, güzel bir program değilmiş, bu yaptıklarını onaylamıyorum” vb. cümlelerle çocuğa yanlış olanın hissettirilmesi gerekmektedir.</a:t>
            </a:r>
          </a:p>
          <a:p>
            <a:endParaRPr lang="tr-T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ternette-sansur-dunya-nasil-isliyor-2734449_6052_b.jpg"/>
          <p:cNvPicPr>
            <a:picLocks noChangeAspect="1"/>
          </p:cNvPicPr>
          <p:nvPr/>
        </p:nvPicPr>
        <p:blipFill>
          <a:blip r:embed="rId2"/>
          <a:stretch>
            <a:fillRect/>
          </a:stretch>
        </p:blipFill>
        <p:spPr>
          <a:xfrm rot="1802679">
            <a:off x="3837873" y="-28899"/>
            <a:ext cx="5643570" cy="6572272"/>
          </a:xfrm>
          <a:prstGeom prst="rect">
            <a:avLst/>
          </a:prstGeom>
        </p:spPr>
      </p:pic>
      <p:sp>
        <p:nvSpPr>
          <p:cNvPr id="3" name="2 İçerik Yer Tutucusu"/>
          <p:cNvSpPr>
            <a:spLocks noGrp="1"/>
          </p:cNvSpPr>
          <p:nvPr>
            <p:ph sz="quarter" idx="1"/>
          </p:nvPr>
        </p:nvSpPr>
        <p:spPr>
          <a:xfrm>
            <a:off x="0" y="142852"/>
            <a:ext cx="4714876" cy="6286544"/>
          </a:xfrm>
        </p:spPr>
        <p:txBody>
          <a:bodyPr/>
          <a:lstStyle/>
          <a:p>
            <a:r>
              <a:rPr lang="tr-TR" sz="2800" dirty="0" smtClean="0"/>
              <a:t>Teknik önlemler alınız. </a:t>
            </a:r>
            <a:r>
              <a:rPr lang="tr-TR" sz="2800" b="1" dirty="0" smtClean="0"/>
              <a:t>Filtre</a:t>
            </a:r>
            <a:r>
              <a:rPr lang="tr-TR" sz="2800" dirty="0" smtClean="0"/>
              <a:t> programları, içerik sınırlandırması yapan, arama motoru filtreleri kullanınız. </a:t>
            </a:r>
          </a:p>
          <a:p>
            <a:r>
              <a:rPr lang="tr-TR" sz="2800" dirty="0" smtClean="0"/>
              <a:t>Çocuğunuzun internet kullanımını sık sık </a:t>
            </a:r>
            <a:r>
              <a:rPr lang="tr-TR" sz="2800" b="1" dirty="0" smtClean="0"/>
              <a:t>denetleyiniz.</a:t>
            </a:r>
            <a:r>
              <a:rPr lang="tr-TR" sz="2800" dirty="0" smtClean="0"/>
              <a:t> Hangi sitelere girdiği, hangi sohbet ortamlarında bulunduğu konusunda fikir sahibi olunuz. </a:t>
            </a:r>
          </a:p>
          <a:p>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0"/>
            <a:ext cx="7467600" cy="714356"/>
          </a:xfrm>
        </p:spPr>
        <p:txBody>
          <a:bodyPr/>
          <a:lstStyle/>
          <a:p>
            <a:r>
              <a:rPr lang="tr-TR" dirty="0" smtClean="0"/>
              <a:t>TELEVİZYON - İNTERNET</a:t>
            </a:r>
            <a:endParaRPr lang="tr-TR" dirty="0"/>
          </a:p>
        </p:txBody>
      </p:sp>
      <p:sp>
        <p:nvSpPr>
          <p:cNvPr id="3" name="2 İçerik Yer Tutucusu"/>
          <p:cNvSpPr>
            <a:spLocks noGrp="1"/>
          </p:cNvSpPr>
          <p:nvPr>
            <p:ph sz="quarter" idx="1"/>
          </p:nvPr>
        </p:nvSpPr>
        <p:spPr>
          <a:xfrm>
            <a:off x="0" y="642918"/>
            <a:ext cx="9144000" cy="4071966"/>
          </a:xfrm>
        </p:spPr>
        <p:txBody>
          <a:bodyPr>
            <a:normAutofit/>
          </a:bodyPr>
          <a:lstStyle/>
          <a:p>
            <a:pPr marL="365125" indent="-255588">
              <a:defRPr/>
            </a:pPr>
            <a:r>
              <a:rPr lang="tr-TR" dirty="0" smtClean="0"/>
              <a:t>Televizyon günümüzde en yaygın kullanılan, neredeyse her evde birden fazla bulunan, iletişim aracıdır.</a:t>
            </a:r>
          </a:p>
          <a:p>
            <a:pPr marL="365125" indent="-255588">
              <a:defRPr/>
            </a:pPr>
            <a:r>
              <a:rPr lang="tr-TR" dirty="0" smtClean="0"/>
              <a:t>Faydalı mı, zararlı mı olduğu konusu tamamen televizyonunun kullanımına bağlı olarak değişmektedir.</a:t>
            </a:r>
          </a:p>
          <a:p>
            <a:pPr marL="365125" indent="-255588">
              <a:defRPr/>
            </a:pPr>
            <a:r>
              <a:rPr lang="tr-TR" dirty="0" smtClean="0"/>
              <a:t>İzlenecek programlar iyi seçildiği takdirde televizyonun yaydığı az miktardaki radyasyon dışında çok da zararı yoktur.</a:t>
            </a:r>
          </a:p>
          <a:p>
            <a:pPr marL="365125" indent="-255588">
              <a:defRPr/>
            </a:pPr>
            <a:r>
              <a:rPr lang="tr-TR" dirty="0" smtClean="0"/>
              <a:t>İnternet doğru kullanıldığında bilgiye en hızlı şekilde  ulaşmamızı sağlar.</a:t>
            </a:r>
          </a:p>
          <a:p>
            <a:pPr marL="365125" indent="-255588">
              <a:defRPr/>
            </a:pPr>
            <a:endParaRPr lang="tr-TR" dirty="0" smtClean="0"/>
          </a:p>
          <a:p>
            <a:pPr marL="365125" indent="-255588">
              <a:defRPr/>
            </a:pPr>
            <a:endParaRPr lang="tr-TR" dirty="0"/>
          </a:p>
        </p:txBody>
      </p:sp>
      <p:pic>
        <p:nvPicPr>
          <p:cNvPr id="4" name="3 Resim" descr="web-tv-nedir.jpg"/>
          <p:cNvPicPr>
            <a:picLocks noChangeAspect="1"/>
          </p:cNvPicPr>
          <p:nvPr/>
        </p:nvPicPr>
        <p:blipFill>
          <a:blip r:embed="rId2"/>
          <a:stretch>
            <a:fillRect/>
          </a:stretch>
        </p:blipFill>
        <p:spPr>
          <a:xfrm>
            <a:off x="0" y="4286256"/>
            <a:ext cx="9144000" cy="257174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kitap-vs-televizyon-vs-internet_234897.jpg"/>
          <p:cNvPicPr>
            <a:picLocks noChangeAspect="1"/>
          </p:cNvPicPr>
          <p:nvPr/>
        </p:nvPicPr>
        <p:blipFill>
          <a:blip r:embed="rId2"/>
          <a:stretch>
            <a:fillRect/>
          </a:stretch>
        </p:blipFill>
        <p:spPr>
          <a:xfrm>
            <a:off x="0" y="1857364"/>
            <a:ext cx="8786842" cy="5000636"/>
          </a:xfrm>
          <a:prstGeom prst="rect">
            <a:avLst/>
          </a:prstGeom>
        </p:spPr>
      </p:pic>
      <p:sp>
        <p:nvSpPr>
          <p:cNvPr id="3" name="2 İçerik Yer Tutucusu"/>
          <p:cNvSpPr>
            <a:spLocks noGrp="1"/>
          </p:cNvSpPr>
          <p:nvPr>
            <p:ph sz="quarter" idx="1"/>
          </p:nvPr>
        </p:nvSpPr>
        <p:spPr>
          <a:xfrm>
            <a:off x="500034" y="214291"/>
            <a:ext cx="8286808" cy="1928825"/>
          </a:xfrm>
        </p:spPr>
        <p:txBody>
          <a:bodyPr>
            <a:normAutofit/>
          </a:bodyPr>
          <a:lstStyle/>
          <a:p>
            <a:r>
              <a:rPr lang="tr-TR" dirty="0" smtClean="0"/>
              <a:t>Televizyon öğrenmeyi kolaylaştırır, görsel hareket çocuğun dikkatini çeker, bilginin daha kolay hatırlanmasını sağlar. Ancak, sürekli televizyon izlemek çocuğu edilgen kılıp yaratıcılığını engelleyebilir.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pic>
        <p:nvPicPr>
          <p:cNvPr id="1026" name="Picture 2"/>
          <p:cNvPicPr>
            <a:picLocks noChangeAspect="1" noChangeArrowheads="1"/>
          </p:cNvPicPr>
          <p:nvPr/>
        </p:nvPicPr>
        <p:blipFill>
          <a:blip r:embed="rId2"/>
          <a:srcRect l="2643" t="21778" r="1762" b="1405"/>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714348" y="928670"/>
            <a:ext cx="7467600" cy="4873752"/>
          </a:xfrm>
        </p:spPr>
        <p:txBody>
          <a:bodyPr>
            <a:normAutofit/>
          </a:bodyPr>
          <a:lstStyle/>
          <a:p>
            <a:pPr algn="ctr">
              <a:buNone/>
            </a:pPr>
            <a:r>
              <a:rPr lang="tr-TR" sz="4400" i="1" dirty="0" smtClean="0">
                <a:latin typeface="Arial" pitchFamily="34" charset="0"/>
                <a:cs typeface="Arial" pitchFamily="34" charset="0"/>
              </a:rPr>
              <a:t>		Televizyon ve interneti çocuk eğitiminde etkili kılmak ancak siz yetişkinlerin </a:t>
            </a:r>
            <a:r>
              <a:rPr lang="tr-TR" sz="4400" i="1" u="sng" dirty="0" smtClean="0">
                <a:latin typeface="Arial" pitchFamily="34" charset="0"/>
                <a:cs typeface="Arial" pitchFamily="34" charset="0"/>
              </a:rPr>
              <a:t>doğru yönlendirme ve mantıklı sınırlamaları</a:t>
            </a:r>
            <a:r>
              <a:rPr lang="tr-TR" sz="4400" i="1" dirty="0" smtClean="0">
                <a:latin typeface="Arial" pitchFamily="34" charset="0"/>
                <a:cs typeface="Arial" pitchFamily="34" charset="0"/>
              </a:rPr>
              <a:t> ile mümkündür.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3627_tv-cocuk.jpg"/>
          <p:cNvPicPr>
            <a:picLocks noChangeAspect="1"/>
          </p:cNvPicPr>
          <p:nvPr/>
        </p:nvPicPr>
        <p:blipFill>
          <a:blip r:embed="rId2"/>
          <a:stretch>
            <a:fillRect/>
          </a:stretch>
        </p:blipFill>
        <p:spPr>
          <a:xfrm>
            <a:off x="0" y="0"/>
            <a:ext cx="9144000" cy="6858000"/>
          </a:xfrm>
          <a:prstGeom prst="rect">
            <a:avLst/>
          </a:prstGeom>
        </p:spPr>
      </p:pic>
      <p:sp>
        <p:nvSpPr>
          <p:cNvPr id="2" name="1 Başlık"/>
          <p:cNvSpPr>
            <a:spLocks noGrp="1"/>
          </p:cNvSpPr>
          <p:nvPr>
            <p:ph type="title"/>
          </p:nvPr>
        </p:nvSpPr>
        <p:spPr>
          <a:xfrm>
            <a:off x="500034" y="500042"/>
            <a:ext cx="7786742" cy="868346"/>
          </a:xfrm>
        </p:spPr>
        <p:txBody>
          <a:bodyPr/>
          <a:lstStyle/>
          <a:p>
            <a:r>
              <a:rPr lang="tr-TR" b="1" dirty="0" smtClean="0"/>
              <a:t>olumsuz Etkiler</a:t>
            </a:r>
            <a:endParaRPr lang="tr-TR" b="1" dirty="0"/>
          </a:p>
        </p:txBody>
      </p:sp>
      <p:sp>
        <p:nvSpPr>
          <p:cNvPr id="3" name="2 İçerik Yer Tutucusu"/>
          <p:cNvSpPr>
            <a:spLocks noGrp="1"/>
          </p:cNvSpPr>
          <p:nvPr>
            <p:ph sz="quarter" idx="1"/>
          </p:nvPr>
        </p:nvSpPr>
        <p:spPr>
          <a:xfrm>
            <a:off x="357158" y="1571612"/>
            <a:ext cx="7829576" cy="4973778"/>
          </a:xfrm>
          <a:effectLst>
            <a:outerShdw blurRad="50800" dist="38100" dir="2700000" algn="tl" rotWithShape="0">
              <a:prstClr val="black">
                <a:alpha val="40000"/>
              </a:prstClr>
            </a:outerShdw>
          </a:effectLst>
        </p:spPr>
        <p:txBody>
          <a:bodyPr>
            <a:normAutofit lnSpcReduction="10000"/>
          </a:bodyPr>
          <a:lstStyle/>
          <a:p>
            <a:pPr>
              <a:lnSpc>
                <a:spcPct val="110000"/>
              </a:lnSpc>
            </a:pPr>
            <a:r>
              <a:rPr lang="tr-TR" b="1" dirty="0" smtClean="0">
                <a:solidFill>
                  <a:schemeClr val="bg1"/>
                </a:solidFill>
              </a:rPr>
              <a:t>Yapılan araştırmalar, çocuklardaki </a:t>
            </a:r>
            <a:r>
              <a:rPr lang="tr-TR" b="1" u="sng" dirty="0" smtClean="0">
                <a:solidFill>
                  <a:schemeClr val="bg1"/>
                </a:solidFill>
              </a:rPr>
              <a:t>“Dikkat Eksikliği ve </a:t>
            </a:r>
            <a:r>
              <a:rPr lang="tr-TR" b="1" u="sng" dirty="0" err="1" smtClean="0">
                <a:solidFill>
                  <a:schemeClr val="bg1"/>
                </a:solidFill>
              </a:rPr>
              <a:t>Hiperaktivite</a:t>
            </a:r>
            <a:r>
              <a:rPr lang="tr-TR" b="1" u="sng" dirty="0" smtClean="0">
                <a:solidFill>
                  <a:schemeClr val="bg1"/>
                </a:solidFill>
              </a:rPr>
              <a:t> Bozukluğu” </a:t>
            </a:r>
            <a:r>
              <a:rPr lang="tr-TR" b="1" dirty="0" err="1" smtClean="0">
                <a:solidFill>
                  <a:schemeClr val="bg1"/>
                </a:solidFill>
              </a:rPr>
              <a:t>nun</a:t>
            </a:r>
            <a:r>
              <a:rPr lang="tr-TR" b="1" dirty="0" smtClean="0">
                <a:solidFill>
                  <a:schemeClr val="bg1"/>
                </a:solidFill>
              </a:rPr>
              <a:t> her geçen gün arttığını göstermektedir. Nedenleri incelendiğinde televizyon ve bilgisayarın önemli bir etken olduğu görülmüştür.</a:t>
            </a:r>
          </a:p>
          <a:p>
            <a:pPr>
              <a:lnSpc>
                <a:spcPct val="110000"/>
              </a:lnSpc>
            </a:pPr>
            <a:r>
              <a:rPr lang="tr-TR" b="1" dirty="0" smtClean="0">
                <a:solidFill>
                  <a:schemeClr val="bg1"/>
                </a:solidFill>
              </a:rPr>
              <a:t>Oyalanıyor düşüncesi ile sesimizi çıkartmadığımız çocuklarımız, televizyon ve bilgisayar başında saatlerini geçirmekteler. Böylece, küçük yaştan itibaren hızlı hareket eden objelere odaklanmayı öğrenmekte, bu durum da hareketsiz nesnelere odaklanmalarını olumsuz etkilemektedir. </a:t>
            </a:r>
            <a:endParaRPr lang="tr-TR"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0"/>
            <a:ext cx="7467600" cy="1143000"/>
          </a:xfrm>
        </p:spPr>
        <p:txBody>
          <a:bodyPr>
            <a:normAutofit/>
          </a:bodyPr>
          <a:lstStyle/>
          <a:p>
            <a:r>
              <a:rPr lang="tr-TR" sz="3200" dirty="0" smtClean="0"/>
              <a:t>olumsuz Etkiler</a:t>
            </a:r>
            <a:endParaRPr lang="tr-TR" sz="3200" dirty="0"/>
          </a:p>
        </p:txBody>
      </p:sp>
      <p:sp>
        <p:nvSpPr>
          <p:cNvPr id="3" name="2 İçerik Yer Tutucusu"/>
          <p:cNvSpPr>
            <a:spLocks noGrp="1"/>
          </p:cNvSpPr>
          <p:nvPr>
            <p:ph sz="quarter" idx="1"/>
          </p:nvPr>
        </p:nvSpPr>
        <p:spPr>
          <a:xfrm>
            <a:off x="357158" y="1428736"/>
            <a:ext cx="4357718" cy="5072098"/>
          </a:xfrm>
        </p:spPr>
        <p:txBody>
          <a:bodyPr/>
          <a:lstStyle/>
          <a:p>
            <a:r>
              <a:rPr lang="tr-TR" sz="2800" dirty="0" smtClean="0"/>
              <a:t>Televizyon ve internetteki programların çoğunda </a:t>
            </a:r>
            <a:r>
              <a:rPr lang="tr-TR" sz="2800" b="1" dirty="0" smtClean="0"/>
              <a:t>konuşma dili </a:t>
            </a:r>
            <a:r>
              <a:rPr lang="tr-TR" sz="2800" dirty="0" smtClean="0"/>
              <a:t>sıkça yanlış, argo ve yabancı kelimelerle, özensizce ve özenti bir şekilde kullanıldığı için çocuğun dil gelişimi olumsuz etkilenebilir. </a:t>
            </a:r>
          </a:p>
          <a:p>
            <a:pPr>
              <a:buNone/>
            </a:pPr>
            <a:endParaRPr lang="tr-TR" dirty="0"/>
          </a:p>
        </p:txBody>
      </p:sp>
      <p:pic>
        <p:nvPicPr>
          <p:cNvPr id="1026" name="Picture 2"/>
          <p:cNvPicPr>
            <a:picLocks noChangeAspect="1" noChangeArrowheads="1"/>
          </p:cNvPicPr>
          <p:nvPr/>
        </p:nvPicPr>
        <p:blipFill>
          <a:blip r:embed="rId2"/>
          <a:srcRect/>
          <a:stretch>
            <a:fillRect/>
          </a:stretch>
        </p:blipFill>
        <p:spPr bwMode="auto">
          <a:xfrm>
            <a:off x="4700583" y="0"/>
            <a:ext cx="4443417"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cb25f844209cb477b84a9ca6f6bbb76d_1325976677.jpg"/>
          <p:cNvPicPr>
            <a:picLocks noChangeAspect="1"/>
          </p:cNvPicPr>
          <p:nvPr/>
        </p:nvPicPr>
        <p:blipFill>
          <a:blip r:embed="rId2"/>
          <a:stretch>
            <a:fillRect/>
          </a:stretch>
        </p:blipFill>
        <p:spPr>
          <a:xfrm>
            <a:off x="0" y="26352"/>
            <a:ext cx="9144000" cy="6831649"/>
          </a:xfrm>
          <a:prstGeom prst="rect">
            <a:avLst/>
          </a:prstGeom>
        </p:spPr>
      </p:pic>
      <p:sp>
        <p:nvSpPr>
          <p:cNvPr id="2" name="1 Başlık"/>
          <p:cNvSpPr>
            <a:spLocks noGrp="1"/>
          </p:cNvSpPr>
          <p:nvPr>
            <p:ph type="title"/>
          </p:nvPr>
        </p:nvSpPr>
        <p:spPr>
          <a:xfrm>
            <a:off x="214282" y="0"/>
            <a:ext cx="6072198" cy="714380"/>
          </a:xfrm>
        </p:spPr>
        <p:txBody>
          <a:bodyPr/>
          <a:lstStyle/>
          <a:p>
            <a:r>
              <a:rPr lang="tr-TR" b="1" dirty="0" smtClean="0">
                <a:solidFill>
                  <a:schemeClr val="bg1"/>
                </a:solidFill>
              </a:rPr>
              <a:t>olumsuz Etkiler</a:t>
            </a:r>
            <a:endParaRPr lang="tr-TR" b="1" dirty="0">
              <a:solidFill>
                <a:schemeClr val="bg1"/>
              </a:solidFill>
            </a:endParaRPr>
          </a:p>
        </p:txBody>
      </p:sp>
      <p:sp>
        <p:nvSpPr>
          <p:cNvPr id="3" name="2 İçerik Yer Tutucusu"/>
          <p:cNvSpPr>
            <a:spLocks noGrp="1"/>
          </p:cNvSpPr>
          <p:nvPr>
            <p:ph sz="quarter" idx="1"/>
          </p:nvPr>
        </p:nvSpPr>
        <p:spPr>
          <a:xfrm>
            <a:off x="0" y="2928934"/>
            <a:ext cx="8715404" cy="2857520"/>
          </a:xfrm>
        </p:spPr>
        <p:txBody>
          <a:bodyPr>
            <a:noAutofit/>
          </a:bodyPr>
          <a:lstStyle/>
          <a:p>
            <a:r>
              <a:rPr lang="tr-TR" sz="2800" dirty="0" smtClean="0">
                <a:solidFill>
                  <a:schemeClr val="bg1"/>
                </a:solidFill>
              </a:rPr>
              <a:t>Araştırmalar, televizyon ve bilgisayar oyunlarının tek başına şiddete yöneltmediğini, ancak özendirdiğini ve arttırdığını göstermektedir.</a:t>
            </a:r>
          </a:p>
          <a:p>
            <a:r>
              <a:rPr lang="tr-TR" sz="2800" b="1" dirty="0" smtClean="0">
                <a:solidFill>
                  <a:schemeClr val="bg1"/>
                </a:solidFill>
              </a:rPr>
              <a:t>Şiddet,</a:t>
            </a:r>
            <a:r>
              <a:rPr lang="tr-TR" sz="2800" dirty="0" smtClean="0">
                <a:solidFill>
                  <a:schemeClr val="bg1"/>
                </a:solidFill>
              </a:rPr>
              <a:t> haberlerden filmlere, dizilerden oyunlara hatta çizgi filmlere dek her an her yerde hayatın bir parçası olarak yer almaktadır. Bu da şiddetin normal gibi karşılanmasına neden olmaktadır. </a:t>
            </a:r>
            <a:endParaRPr lang="tr-TR" sz="2800" dirty="0">
              <a:solidFill>
                <a:schemeClr val="bg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125</TotalTime>
  <Words>727</Words>
  <Application>Microsoft Office PowerPoint</Application>
  <PresentationFormat>Ekran Gösterisi (4:3)</PresentationFormat>
  <Paragraphs>49</Paragraphs>
  <Slides>23</Slides>
  <Notes>1</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Cumba</vt:lpstr>
      <vt:lpstr>ALİAĞA ANAOKULU REHBERLİK SERVİSİ </vt:lpstr>
      <vt:lpstr>Slayt 2</vt:lpstr>
      <vt:lpstr>TELEVİZYON - İNTERNET</vt:lpstr>
      <vt:lpstr>Slayt 4</vt:lpstr>
      <vt:lpstr>Slayt 5</vt:lpstr>
      <vt:lpstr>Slayt 6</vt:lpstr>
      <vt:lpstr>olumsuz Etkiler</vt:lpstr>
      <vt:lpstr>olumsuz Etkiler</vt:lpstr>
      <vt:lpstr>olumsuz Etkiler</vt:lpstr>
      <vt:lpstr>Olumsuz etkiler</vt:lpstr>
      <vt:lpstr>olumsuz Etkiler</vt:lpstr>
      <vt:lpstr>olumsuz Etkiler</vt:lpstr>
      <vt:lpstr>olumsuz Etkiler</vt:lpstr>
      <vt:lpstr>Olumsuz etkiler</vt:lpstr>
      <vt:lpstr>Peki ne yapılabilir ?</vt:lpstr>
      <vt:lpstr>Slayt 16</vt:lpstr>
      <vt:lpstr>Slayt 17</vt:lpstr>
      <vt:lpstr>Slayt 18</vt:lpstr>
      <vt:lpstr>Slayt 19</vt:lpstr>
      <vt:lpstr>Slayt 20</vt:lpstr>
      <vt:lpstr>Slayt 21</vt:lpstr>
      <vt:lpstr>Slayt 22</vt:lpstr>
      <vt:lpstr>Slayt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ALİAĞA ANAOKULU REHBERLİK SERVİSİ </dc:title>
  <dc:creator>User</dc:creator>
  <cp:lastModifiedBy>User</cp:lastModifiedBy>
  <cp:revision>22</cp:revision>
  <dcterms:created xsi:type="dcterms:W3CDTF">2015-12-21T10:04:28Z</dcterms:created>
  <dcterms:modified xsi:type="dcterms:W3CDTF">2015-12-24T12:24:25Z</dcterms:modified>
</cp:coreProperties>
</file>