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Lst>
  <p:notesMasterIdLst>
    <p:notesMasterId r:id="rId29"/>
  </p:notesMasterIdLst>
  <p:sldIdLst>
    <p:sldId id="256" r:id="rId3"/>
    <p:sldId id="258" r:id="rId4"/>
    <p:sldId id="259" r:id="rId5"/>
    <p:sldId id="260" r:id="rId6"/>
    <p:sldId id="265" r:id="rId7"/>
    <p:sldId id="261" r:id="rId8"/>
    <p:sldId id="289" r:id="rId9"/>
    <p:sldId id="263" r:id="rId10"/>
    <p:sldId id="266" r:id="rId11"/>
    <p:sldId id="267" r:id="rId12"/>
    <p:sldId id="262" r:id="rId13"/>
    <p:sldId id="268" r:id="rId14"/>
    <p:sldId id="276" r:id="rId15"/>
    <p:sldId id="269" r:id="rId16"/>
    <p:sldId id="270" r:id="rId17"/>
    <p:sldId id="274" r:id="rId18"/>
    <p:sldId id="271" r:id="rId19"/>
    <p:sldId id="273" r:id="rId20"/>
    <p:sldId id="279" r:id="rId21"/>
    <p:sldId id="275" r:id="rId22"/>
    <p:sldId id="278" r:id="rId23"/>
    <p:sldId id="281" r:id="rId24"/>
    <p:sldId id="283" r:id="rId25"/>
    <p:sldId id="285" r:id="rId26"/>
    <p:sldId id="287" r:id="rId27"/>
    <p:sldId id="288"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36" y="-2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4E2364-E5AE-423E-B171-81E435F13FCA}" type="datetimeFigureOut">
              <a:rPr lang="tr-TR" smtClean="0"/>
              <a:pPr/>
              <a:t>17.05.2016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996630-FFEA-4FA5-8A12-2342CA929B5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3996630-FFEA-4FA5-8A12-2342CA929B57}" type="slidenum">
              <a:rPr lang="tr-TR" smtClean="0"/>
              <a:pPr/>
              <a:t>15</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3996630-FFEA-4FA5-8A12-2342CA929B57}" type="slidenum">
              <a:rPr lang="tr-TR" smtClean="0"/>
              <a:pPr/>
              <a:t>16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CE3BEAB-4F18-467A-82F6-287209C32347}" type="datetimeFigureOut">
              <a:rPr lang="tr-TR" smtClean="0"/>
              <a:pPr/>
              <a:t>17.05.2016</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1988CE37-B493-4765-BF64-C9F299B19BF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DCE3BEAB-4F18-467A-82F6-287209C32347}" type="datetimeFigureOut">
              <a:rPr lang="tr-TR" smtClean="0"/>
              <a:pPr/>
              <a:t>17.05.2016</a:t>
            </a:fld>
            <a:endParaRPr lang="tr-TR"/>
          </a:p>
        </p:txBody>
      </p:sp>
      <p:sp>
        <p:nvSpPr>
          <p:cNvPr id="5" name="4 Altbilgi Yer Tutucusu"/>
          <p:cNvSpPr>
            <a:spLocks noGrp="1"/>
          </p:cNvSpPr>
          <p:nvPr>
            <p:ph type="ftr" sz="quarter" idx="11"/>
          </p:nvPr>
        </p:nvSpPr>
        <p:spPr>
          <a:xfrm>
            <a:off x="457201" y="6248207"/>
            <a:ext cx="5573483" cy="365125"/>
          </a:xfrm>
        </p:spPr>
        <p:txBody>
          <a:bodyPr/>
          <a:lstStyle/>
          <a:p>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1988CE37-B493-4765-BF64-C9F299B19BF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1988CE37-B493-4765-BF64-C9F299B19BFF}"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988CE37-B493-4765-BF64-C9F299B19BF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a:t>Asıl başlık stili için tıklatın</a:t>
            </a:r>
            <a:endParaRPr kumimoji="0" lang="en-US"/>
          </a:p>
        </p:txBody>
      </p:sp>
      <p:sp>
        <p:nvSpPr>
          <p:cNvPr id="12" name="11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988CE37-B493-4765-BF64-C9F299B19BFF}" type="slidenum">
              <a:rPr lang="tr-TR" smtClean="0"/>
              <a:pPr/>
              <a:t>‹#›</a:t>
            </a:fld>
            <a:endParaRPr lang="tr-TR"/>
          </a:p>
        </p:txBody>
      </p:sp>
      <p:sp>
        <p:nvSpPr>
          <p:cNvPr id="14" name="13 Altbilgi Yer Tutucusu"/>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8" name="7 Veri Yer Tutucusu"/>
          <p:cNvSpPr>
            <a:spLocks noGrp="1"/>
          </p:cNvSpPr>
          <p:nvPr>
            <p:ph type="dt" sz="half" idx="15"/>
          </p:nvPr>
        </p:nvSpPr>
        <p:spPr/>
        <p:txBody>
          <a:bodyPr rtlCol="0"/>
          <a:lstStyle/>
          <a:p>
            <a:fld id="{DCE3BEAB-4F18-467A-82F6-287209C32347}" type="datetimeFigureOut">
              <a:rPr lang="tr-TR" smtClean="0"/>
              <a:pPr/>
              <a:t>17.05.2016</a:t>
            </a:fld>
            <a:endParaRPr lang="tr-TR"/>
          </a:p>
        </p:txBody>
      </p:sp>
      <p:sp>
        <p:nvSpPr>
          <p:cNvPr id="10" name="9 Slayt Numarası Yer Tutucusu"/>
          <p:cNvSpPr>
            <a:spLocks noGrp="1"/>
          </p:cNvSpPr>
          <p:nvPr>
            <p:ph type="sldNum" sz="quarter" idx="16"/>
          </p:nvPr>
        </p:nvSpPr>
        <p:spPr/>
        <p:txBody>
          <a:bodyPr rtlCol="0"/>
          <a:lstStyle/>
          <a:p>
            <a:fld id="{1988CE37-B493-4765-BF64-C9F299B19BFF}" type="slidenum">
              <a:rPr lang="tr-TR" smtClean="0"/>
              <a:pPr/>
              <a:t>‹#›</a:t>
            </a:fld>
            <a:endParaRPr lang="tr-TR"/>
          </a:p>
        </p:txBody>
      </p:sp>
      <p:sp>
        <p:nvSpPr>
          <p:cNvPr id="12" name="11 Altbilgi Yer Tutucusu"/>
          <p:cNvSpPr>
            <a:spLocks noGrp="1"/>
          </p:cNvSpPr>
          <p:nvPr>
            <p:ph type="ftr" sz="quarter" idx="17"/>
          </p:nvPr>
        </p:nvSpPr>
        <p:spPr/>
        <p:txBody>
          <a:bodyPr rtlCol="0"/>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 name="9 Veri Yer Tutucusu"/>
          <p:cNvSpPr>
            <a:spLocks noGrp="1"/>
          </p:cNvSpPr>
          <p:nvPr>
            <p:ph type="dt" sz="half" idx="15"/>
          </p:nvPr>
        </p:nvSpPr>
        <p:spPr/>
        <p:txBody>
          <a:bodyPr rtlCol="0"/>
          <a:lstStyle/>
          <a:p>
            <a:fld id="{DCE3BEAB-4F18-467A-82F6-287209C32347}" type="datetimeFigureOut">
              <a:rPr lang="tr-TR" smtClean="0"/>
              <a:pPr/>
              <a:t>17.05.2016</a:t>
            </a:fld>
            <a:endParaRPr lang="tr-TR"/>
          </a:p>
        </p:txBody>
      </p:sp>
      <p:sp>
        <p:nvSpPr>
          <p:cNvPr id="12" name="11 Slayt Numarası Yer Tutucusu"/>
          <p:cNvSpPr>
            <a:spLocks noGrp="1"/>
          </p:cNvSpPr>
          <p:nvPr>
            <p:ph type="sldNum" sz="quarter" idx="16"/>
          </p:nvPr>
        </p:nvSpPr>
        <p:spPr/>
        <p:txBody>
          <a:bodyPr rtlCol="0"/>
          <a:lstStyle/>
          <a:p>
            <a:fld id="{1988CE37-B493-4765-BF64-C9F299B19BFF}" type="slidenum">
              <a:rPr lang="tr-TR" smtClean="0"/>
              <a:pPr/>
              <a:t>‹#›</a:t>
            </a:fld>
            <a:endParaRPr lang="tr-TR"/>
          </a:p>
        </p:txBody>
      </p:sp>
      <p:sp>
        <p:nvSpPr>
          <p:cNvPr id="14" name="13 Altbilgi Yer Tutucusu"/>
          <p:cNvSpPr>
            <a:spLocks noGrp="1"/>
          </p:cNvSpPr>
          <p:nvPr>
            <p:ph type="ftr" sz="quarter" idx="17"/>
          </p:nvPr>
        </p:nvSpPr>
        <p:spPr/>
        <p:txBody>
          <a:bodyPr rtlCol="0"/>
          <a:lstStyle/>
          <a:p>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1988CE37-B493-4765-BF64-C9F299B19BF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1988CE37-B493-4765-BF64-C9F299B19BF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CE3BEAB-4F18-467A-82F6-287209C32347}" type="datetimeFigureOut">
              <a:rPr lang="tr-TR" smtClean="0"/>
              <a:pPr/>
              <a:t>17.05.2016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1988CE37-B493-4765-BF64-C9F299B19BFF}"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DCE3BEAB-4F18-467A-82F6-287209C32347}" type="datetimeFigureOut">
              <a:rPr lang="tr-TR" smtClean="0"/>
              <a:pPr/>
              <a:t>17.05.2016</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1988CE37-B493-4765-BF64-C9F299B19BFF}"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CE3BEAB-4F18-467A-82F6-287209C32347}" type="datetimeFigureOut">
              <a:rPr lang="tr-TR" smtClean="0"/>
              <a:pPr/>
              <a:t>17.05.2016</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988CE37-B493-4765-BF64-C9F299B19BF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3BEAB-4F18-467A-82F6-287209C32347}" type="datetimeFigureOut">
              <a:rPr lang="tr-TR" smtClean="0"/>
              <a:pPr/>
              <a:t>17.05.2016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8CE37-B493-4765-BF64-C9F299B19BF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8596" y="1571612"/>
            <a:ext cx="8458200" cy="1222375"/>
          </a:xfrm>
        </p:spPr>
        <p:txBody>
          <a:bodyPr>
            <a:normAutofit fontScale="90000"/>
          </a:bodyPr>
          <a:lstStyle/>
          <a:p>
            <a:r>
              <a:rPr lang="tr-TR" sz="5400" dirty="0"/>
              <a:t>ÇOCUKLARA Mahremiyet EĞİTİMİ</a:t>
            </a:r>
          </a:p>
        </p:txBody>
      </p:sp>
      <p:sp>
        <p:nvSpPr>
          <p:cNvPr id="4" name="3 Dikdörtgen"/>
          <p:cNvSpPr/>
          <p:nvPr/>
        </p:nvSpPr>
        <p:spPr>
          <a:xfrm>
            <a:off x="1000100" y="3857628"/>
            <a:ext cx="7072362" cy="1754326"/>
          </a:xfrm>
          <a:prstGeom prst="rect">
            <a:avLst/>
          </a:prstGeom>
          <a:noFill/>
        </p:spPr>
        <p:txBody>
          <a:bodyPr wrap="square" lIns="91440" tIns="45720" rIns="91440" bIns="45720">
            <a:spAutoFit/>
          </a:bodyPr>
          <a:lstStyle/>
          <a:p>
            <a:pPr algn="ctr"/>
            <a:r>
              <a:rPr lang="tr-T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EL YAZISI adanaokullari.com" pitchFamily="2" charset="0"/>
              </a:rPr>
              <a:t>Aliağa Anaokulu Rehberlik Servisi</a:t>
            </a:r>
          </a:p>
        </p:txBody>
      </p:sp>
      <p:sp>
        <p:nvSpPr>
          <p:cNvPr id="5" name="4 Metin kutusu"/>
          <p:cNvSpPr txBox="1"/>
          <p:nvPr/>
        </p:nvSpPr>
        <p:spPr>
          <a:xfrm>
            <a:off x="3000364" y="6143644"/>
            <a:ext cx="5929354" cy="523220"/>
          </a:xfrm>
          <a:prstGeom prst="rect">
            <a:avLst/>
          </a:prstGeom>
          <a:noFill/>
        </p:spPr>
        <p:txBody>
          <a:bodyPr wrap="square" rtlCol="0">
            <a:spAutoFit/>
          </a:bodyPr>
          <a:lstStyle/>
          <a:p>
            <a:r>
              <a:rPr lang="tr-TR" sz="2800" dirty="0"/>
              <a:t>Okul Rehberlik Öğretmeni Sevil AYDIN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images.jpg"/>
          <p:cNvPicPr>
            <a:picLocks noChangeAspect="1"/>
          </p:cNvPicPr>
          <p:nvPr/>
        </p:nvPicPr>
        <p:blipFill>
          <a:blip r:embed="rId2"/>
          <a:stretch>
            <a:fillRect/>
          </a:stretch>
        </p:blipFill>
        <p:spPr>
          <a:xfrm>
            <a:off x="2571736" y="3786190"/>
            <a:ext cx="6572264" cy="3071811"/>
          </a:xfrm>
          <a:prstGeom prst="rect">
            <a:avLst/>
          </a:prstGeom>
        </p:spPr>
      </p:pic>
      <p:sp>
        <p:nvSpPr>
          <p:cNvPr id="3" name="2 İçerik Yer Tutucusu"/>
          <p:cNvSpPr>
            <a:spLocks noGrp="1"/>
          </p:cNvSpPr>
          <p:nvPr>
            <p:ph sz="quarter" idx="1"/>
          </p:nvPr>
        </p:nvSpPr>
        <p:spPr>
          <a:xfrm>
            <a:off x="457200" y="1285860"/>
            <a:ext cx="8686800" cy="4786346"/>
          </a:xfrm>
        </p:spPr>
        <p:txBody>
          <a:bodyPr/>
          <a:lstStyle/>
          <a:p>
            <a:pPr lvl="0">
              <a:lnSpc>
                <a:spcPct val="150000"/>
              </a:lnSpc>
            </a:pPr>
            <a:r>
              <a:rPr lang="tr-TR" dirty="0"/>
              <a:t>Bilinçaltına itilen bu inanç, birçok yetişkin insanın hayatını etkiler. Çünkü , böyle yasak bir atmosferde hata ve utanç kavramlarıyla gelişen cinsel hayat,meraklar ve normal ihtiyaçlar,kişiyi ilerde kuracağı </a:t>
            </a:r>
            <a:r>
              <a:rPr lang="tr-TR" b="1" dirty="0"/>
              <a:t>evlilikte güzel,sağlıklı,mutlu bir fizik ve sevgi kavramına götüremez.</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14290"/>
            <a:ext cx="9144000" cy="1266828"/>
          </a:xfrm>
        </p:spPr>
        <p:txBody>
          <a:bodyPr>
            <a:noAutofit/>
          </a:bodyPr>
          <a:lstStyle/>
          <a:p>
            <a:r>
              <a:rPr lang="tr-TR" sz="3200" b="1" dirty="0">
                <a:solidFill>
                  <a:schemeClr val="tx2"/>
                </a:solidFill>
                <a:latin typeface="+mj-lt"/>
                <a:cs typeface="Tahoma" pitchFamily="34" charset="0"/>
              </a:rPr>
              <a:t>ÇOCUKLA CİNSELLİĞİ KONUŞURKEN NELERE DİKKAT EDELİM ?</a:t>
            </a:r>
            <a:br>
              <a:rPr lang="tr-TR" sz="3200" b="1" dirty="0">
                <a:solidFill>
                  <a:schemeClr val="tx2"/>
                </a:solidFill>
                <a:latin typeface="+mj-lt"/>
                <a:cs typeface="Tahoma" pitchFamily="34" charset="0"/>
              </a:rPr>
            </a:br>
            <a:endParaRPr lang="tr-TR" sz="3200" dirty="0"/>
          </a:p>
        </p:txBody>
      </p:sp>
      <p:sp>
        <p:nvSpPr>
          <p:cNvPr id="3" name="2 İçerik Yer Tutucusu"/>
          <p:cNvSpPr>
            <a:spLocks noGrp="1"/>
          </p:cNvSpPr>
          <p:nvPr>
            <p:ph sz="quarter" idx="1"/>
          </p:nvPr>
        </p:nvSpPr>
        <p:spPr>
          <a:xfrm>
            <a:off x="0" y="1500174"/>
            <a:ext cx="8858280" cy="5143536"/>
          </a:xfrm>
        </p:spPr>
        <p:txBody>
          <a:bodyPr>
            <a:normAutofit lnSpcReduction="10000"/>
          </a:bodyPr>
          <a:lstStyle/>
          <a:p>
            <a:pPr marL="277813" algn="just">
              <a:lnSpc>
                <a:spcPct val="80000"/>
              </a:lnSpc>
              <a:buClr>
                <a:schemeClr val="tx1"/>
              </a:buClr>
              <a:buFont typeface="Wingdings" pitchFamily="2" charset="2"/>
              <a:buChar char="ü"/>
              <a:defRPr/>
            </a:pPr>
            <a:r>
              <a:rPr lang="tr-TR" sz="2800" dirty="0"/>
              <a:t>Utanmadan ,sakin bir ifade ile konuşulmalı</a:t>
            </a:r>
          </a:p>
          <a:p>
            <a:pPr marL="277813" algn="just">
              <a:lnSpc>
                <a:spcPct val="80000"/>
              </a:lnSpc>
              <a:buClr>
                <a:schemeClr val="tx1"/>
              </a:buClr>
              <a:buFont typeface="Wingdings" pitchFamily="2" charset="2"/>
              <a:buChar char="ü"/>
              <a:defRPr/>
            </a:pPr>
            <a:endParaRPr lang="tr-TR" sz="2800" dirty="0"/>
          </a:p>
          <a:p>
            <a:pPr marL="277813" algn="just">
              <a:lnSpc>
                <a:spcPct val="80000"/>
              </a:lnSpc>
              <a:buClr>
                <a:schemeClr val="tx1"/>
              </a:buClr>
              <a:buFont typeface="Wingdings" pitchFamily="2" charset="2"/>
              <a:buChar char="ü"/>
              <a:defRPr/>
            </a:pPr>
            <a:r>
              <a:rPr lang="tr-TR" sz="2800" dirty="0"/>
              <a:t> Çocukların gelişiminde, anne-babalar EŞİT SORUMLULUKTADIR. </a:t>
            </a:r>
          </a:p>
          <a:p>
            <a:pPr marL="277813" algn="just">
              <a:lnSpc>
                <a:spcPct val="80000"/>
              </a:lnSpc>
              <a:buClr>
                <a:schemeClr val="tx1"/>
              </a:buClr>
              <a:buFont typeface="Wingdings" pitchFamily="2" charset="2"/>
              <a:buChar char="ü"/>
              <a:defRPr/>
            </a:pPr>
            <a:endParaRPr lang="tr-TR" sz="2800" dirty="0"/>
          </a:p>
          <a:p>
            <a:pPr marL="277813" algn="just">
              <a:lnSpc>
                <a:spcPct val="80000"/>
              </a:lnSpc>
              <a:buClr>
                <a:schemeClr val="tx1"/>
              </a:buClr>
              <a:buFont typeface="Wingdings" pitchFamily="2" charset="2"/>
              <a:buChar char="ü"/>
              <a:defRPr/>
            </a:pPr>
            <a:r>
              <a:rPr lang="tr-TR" sz="2800" dirty="0"/>
              <a:t>Cinsiyeti ne olursa olsun, ANNE-BABALAR   kız ve erkek çocuklarıyla KONUŞABİLMELİDİR.</a:t>
            </a:r>
          </a:p>
          <a:p>
            <a:pPr marL="277813" algn="just">
              <a:lnSpc>
                <a:spcPct val="80000"/>
              </a:lnSpc>
              <a:buClr>
                <a:schemeClr val="tx1"/>
              </a:buClr>
              <a:buFont typeface="Wingdings" pitchFamily="2" charset="2"/>
              <a:buChar char="ü"/>
              <a:defRPr/>
            </a:pPr>
            <a:endParaRPr lang="tr-TR" sz="2800" dirty="0"/>
          </a:p>
          <a:p>
            <a:pPr marL="277813" algn="just">
              <a:lnSpc>
                <a:spcPct val="80000"/>
              </a:lnSpc>
              <a:buClr>
                <a:schemeClr val="tx1"/>
              </a:buClr>
              <a:buFont typeface="Wingdings" pitchFamily="2" charset="2"/>
              <a:buChar char="ü"/>
              <a:defRPr/>
            </a:pPr>
            <a:r>
              <a:rPr lang="tr-TR" sz="2800" dirty="0"/>
              <a:t>Çocuğa verilecek bilgiler konusunda eşler AYNI FİKRİ PAYLAŞMALIDIR. </a:t>
            </a:r>
          </a:p>
          <a:p>
            <a:pPr marL="277813" algn="just">
              <a:lnSpc>
                <a:spcPct val="80000"/>
              </a:lnSpc>
              <a:buClr>
                <a:schemeClr val="tx1"/>
              </a:buClr>
              <a:buFont typeface="Wingdings" pitchFamily="2" charset="2"/>
              <a:buChar char="ü"/>
              <a:defRPr/>
            </a:pPr>
            <a:endParaRPr lang="tr-TR" sz="2800" dirty="0"/>
          </a:p>
          <a:p>
            <a:pPr marL="277813" algn="just">
              <a:lnSpc>
                <a:spcPct val="80000"/>
              </a:lnSpc>
              <a:buClr>
                <a:schemeClr val="tx1"/>
              </a:buClr>
              <a:buFont typeface="Wingdings" pitchFamily="2" charset="2"/>
              <a:buChar char="ü"/>
              <a:defRPr/>
            </a:pPr>
            <a:r>
              <a:rPr lang="tr-TR" sz="2800" dirty="0"/>
              <a:t>Eşlerden biri, çocuğa cinsellikle ilgili  bir bilgi verdiğinde, mutlaka diğerini de bilgilendirmelidir</a:t>
            </a:r>
            <a:r>
              <a:rPr lang="tr-TR" sz="2800" dirty="0">
                <a:effectLst>
                  <a:outerShdw blurRad="38100" dist="38100" dir="2700000" algn="tl">
                    <a:srgbClr val="C0C0C0"/>
                  </a:outerShdw>
                </a:effectLst>
              </a:rPr>
              <a:t>.</a:t>
            </a:r>
            <a:endParaRPr lang="tr-TR" sz="2800" dirty="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1500174"/>
            <a:ext cx="9429784" cy="4495800"/>
          </a:xfrm>
        </p:spPr>
        <p:txBody>
          <a:bodyPr>
            <a:normAutofit fontScale="85000" lnSpcReduction="20000"/>
          </a:bodyPr>
          <a:lstStyle/>
          <a:p>
            <a:pPr>
              <a:buNone/>
            </a:pPr>
            <a:r>
              <a:rPr lang="tr-TR" sz="12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Zor</a:t>
            </a:r>
            <a:br>
              <a:rPr lang="tr-TR" sz="12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br>
            <a:r>
              <a:rPr lang="tr-TR" sz="12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Soruların </a:t>
            </a:r>
            <a:r>
              <a:rPr lang="tr-TR" sz="137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Cevaplanması</a:t>
            </a:r>
            <a:r>
              <a:rPr lang="tr-TR" sz="96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p>
        </p:txBody>
      </p:sp>
      <p:pic>
        <p:nvPicPr>
          <p:cNvPr id="4" name="3 Resim" descr="images2.jpg"/>
          <p:cNvPicPr>
            <a:picLocks noChangeAspect="1"/>
          </p:cNvPicPr>
          <p:nvPr/>
        </p:nvPicPr>
        <p:blipFill>
          <a:blip r:embed="rId2"/>
          <a:stretch>
            <a:fillRect/>
          </a:stretch>
        </p:blipFill>
        <p:spPr>
          <a:xfrm>
            <a:off x="4357686" y="-1"/>
            <a:ext cx="4786314" cy="3156193"/>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Soru: Benim vücudum neden büyüklerinki gibi değil?</a:t>
            </a:r>
          </a:p>
        </p:txBody>
      </p:sp>
      <p:sp>
        <p:nvSpPr>
          <p:cNvPr id="3" name="2 İçerik Yer Tutucusu"/>
          <p:cNvSpPr>
            <a:spLocks noGrp="1"/>
          </p:cNvSpPr>
          <p:nvPr>
            <p:ph sz="quarter" idx="1"/>
          </p:nvPr>
        </p:nvSpPr>
        <p:spPr/>
        <p:txBody>
          <a:bodyPr/>
          <a:lstStyle/>
          <a:p>
            <a:pPr>
              <a:buNone/>
            </a:pPr>
            <a:r>
              <a:rPr lang="tr-TR" b="1" dirty="0"/>
              <a:t>Cevap: </a:t>
            </a:r>
          </a:p>
          <a:p>
            <a:pPr>
              <a:buNone/>
            </a:pPr>
            <a:r>
              <a:rPr lang="tr-TR" dirty="0"/>
              <a:t>		Çünkü sen daha küçüksün. Sen büyüdüğünde senin de vücudunda bazı değişiklikler olacak. </a:t>
            </a:r>
          </a:p>
          <a:p>
            <a:pPr>
              <a:buNone/>
            </a:pPr>
            <a:r>
              <a:rPr lang="tr-TR" dirty="0"/>
              <a:t>		Mesela bak benim elim senin elinden büyük…</a:t>
            </a:r>
          </a:p>
        </p:txBody>
      </p:sp>
      <p:pic>
        <p:nvPicPr>
          <p:cNvPr id="4" name="3 Resim" descr="images.png"/>
          <p:cNvPicPr>
            <a:picLocks noChangeAspect="1"/>
          </p:cNvPicPr>
          <p:nvPr/>
        </p:nvPicPr>
        <p:blipFill>
          <a:blip r:embed="rId2"/>
          <a:stretch>
            <a:fillRect/>
          </a:stretch>
        </p:blipFill>
        <p:spPr>
          <a:xfrm rot="963861">
            <a:off x="3108601" y="4082000"/>
            <a:ext cx="1771650" cy="258127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0"/>
            <a:ext cx="8153400" cy="1143008"/>
          </a:xfrm>
        </p:spPr>
        <p:txBody>
          <a:bodyPr>
            <a:normAutofit/>
          </a:bodyPr>
          <a:lstStyle/>
          <a:p>
            <a:r>
              <a:rPr lang="tr-TR" dirty="0"/>
              <a:t>Soru: Annelerin Niye Memesi Olur? </a:t>
            </a:r>
          </a:p>
        </p:txBody>
      </p:sp>
      <p:sp>
        <p:nvSpPr>
          <p:cNvPr id="3" name="2 İçerik Yer Tutucusu"/>
          <p:cNvSpPr>
            <a:spLocks noGrp="1"/>
          </p:cNvSpPr>
          <p:nvPr>
            <p:ph sz="quarter" idx="1"/>
          </p:nvPr>
        </p:nvSpPr>
        <p:spPr>
          <a:xfrm>
            <a:off x="612648" y="1600200"/>
            <a:ext cx="8153400" cy="4900634"/>
          </a:xfrm>
        </p:spPr>
        <p:txBody>
          <a:bodyPr>
            <a:normAutofit/>
          </a:bodyPr>
          <a:lstStyle/>
          <a:p>
            <a:pPr>
              <a:buNone/>
            </a:pPr>
            <a:r>
              <a:rPr lang="tr-TR" dirty="0"/>
              <a:t> 	</a:t>
            </a:r>
            <a:r>
              <a:rPr lang="tr-TR" b="1" dirty="0"/>
              <a:t>Cevap:</a:t>
            </a:r>
          </a:p>
          <a:p>
            <a:pPr>
              <a:buNone/>
            </a:pPr>
            <a:r>
              <a:rPr lang="tr-TR" dirty="0"/>
              <a:t>		</a:t>
            </a:r>
            <a:r>
              <a:rPr lang="tr-TR" sz="3200" dirty="0"/>
              <a:t>Annelerin bebeklerini beslemeleri için göğüsleri olur ve orada bebekler için süt olur.</a:t>
            </a:r>
            <a:br>
              <a:rPr lang="tr-TR" sz="3200" dirty="0"/>
            </a:br>
            <a:endParaRPr lang="tr-TR" sz="3200" dirty="0"/>
          </a:p>
          <a:p>
            <a:pPr>
              <a:buNone/>
            </a:pPr>
            <a:r>
              <a:rPr lang="tr-TR" sz="3200" dirty="0">
                <a:solidFill>
                  <a:schemeClr val="tx2">
                    <a:lumMod val="60000"/>
                    <a:lumOff val="40000"/>
                  </a:schemeClr>
                </a:solidFill>
              </a:rPr>
              <a:t>Benim Neden Yok? </a:t>
            </a:r>
            <a:br>
              <a:rPr lang="tr-TR" sz="3200" dirty="0"/>
            </a:br>
            <a:r>
              <a:rPr lang="tr-TR" sz="3200" dirty="0"/>
              <a:t>	(Kız) Sen de büyüyüp anne olunca senin de olacak.</a:t>
            </a:r>
            <a:br>
              <a:rPr lang="tr-TR" sz="3200" dirty="0"/>
            </a:br>
            <a:r>
              <a:rPr lang="tr-TR" sz="3200" dirty="0"/>
              <a:t>	(Erkek) Çünkü sen büyüyünce anne değil baba olacaksın.</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Soru: Ben Nasıl Oldum?</a:t>
            </a:r>
            <a:br>
              <a:rPr lang="tr-TR" dirty="0"/>
            </a:br>
            <a:r>
              <a:rPr lang="tr-TR" dirty="0"/>
              <a:t>(Bebekler Nasıl Olur?)</a:t>
            </a:r>
          </a:p>
        </p:txBody>
      </p:sp>
      <p:sp>
        <p:nvSpPr>
          <p:cNvPr id="3" name="2 İçerik Yer Tutucusu"/>
          <p:cNvSpPr>
            <a:spLocks noGrp="1"/>
          </p:cNvSpPr>
          <p:nvPr>
            <p:ph sz="quarter" idx="1"/>
          </p:nvPr>
        </p:nvSpPr>
        <p:spPr>
          <a:xfrm>
            <a:off x="612648" y="1428736"/>
            <a:ext cx="8531352" cy="3143272"/>
          </a:xfrm>
        </p:spPr>
        <p:txBody>
          <a:bodyPr>
            <a:normAutofit fontScale="92500" lnSpcReduction="10000"/>
          </a:bodyPr>
          <a:lstStyle/>
          <a:p>
            <a:pPr>
              <a:buNone/>
            </a:pPr>
            <a:r>
              <a:rPr lang="tr-TR" b="1" dirty="0"/>
              <a:t>Cevap: </a:t>
            </a:r>
            <a:br>
              <a:rPr lang="tr-TR" dirty="0"/>
            </a:br>
            <a:r>
              <a:rPr lang="tr-TR" dirty="0"/>
              <a:t>	Annedeki </a:t>
            </a:r>
            <a:r>
              <a:rPr lang="tr-TR" b="1" dirty="0"/>
              <a:t>bebek tohumu</a:t>
            </a:r>
            <a:r>
              <a:rPr lang="tr-TR" dirty="0"/>
              <a:t>yla babadaki </a:t>
            </a:r>
            <a:r>
              <a:rPr lang="tr-TR" b="1" dirty="0"/>
              <a:t>bebek tohumu</a:t>
            </a:r>
            <a:r>
              <a:rPr lang="tr-TR" dirty="0"/>
              <a:t> birleşince bebek olur. Beraber uyudukları zamanlarda isterlerse bebekleri olur.</a:t>
            </a:r>
            <a:br>
              <a:rPr lang="tr-TR" dirty="0"/>
            </a:br>
            <a:r>
              <a:rPr lang="tr-TR" dirty="0"/>
              <a:t>	Bebek olması için </a:t>
            </a:r>
            <a:r>
              <a:rPr lang="tr-TR" b="1" dirty="0"/>
              <a:t>büyüyüp evlenmek </a:t>
            </a:r>
            <a:r>
              <a:rPr lang="tr-TR" dirty="0"/>
              <a:t>gerekir. Çocukların bebekleri olmaz.</a:t>
            </a:r>
            <a:br>
              <a:rPr lang="tr-TR" dirty="0"/>
            </a:br>
            <a:r>
              <a:rPr lang="tr-TR" dirty="0"/>
              <a:t>	Bebekler annenin karnındaki </a:t>
            </a:r>
            <a:r>
              <a:rPr lang="tr-TR" b="1" dirty="0"/>
              <a:t>bebek odası-yuva</a:t>
            </a:r>
            <a:r>
              <a:rPr lang="tr-TR" dirty="0"/>
              <a:t>da büyürler.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142852"/>
            <a:ext cx="8153400" cy="1219200"/>
          </a:xfrm>
        </p:spPr>
        <p:txBody>
          <a:bodyPr>
            <a:normAutofit fontScale="90000"/>
          </a:bodyPr>
          <a:lstStyle/>
          <a:p>
            <a:r>
              <a:rPr lang="tr-TR" dirty="0"/>
              <a:t>Soru: Eğer Bebek Yapmayacaksanız neden birlikte uyuyorsunuz?</a:t>
            </a:r>
          </a:p>
        </p:txBody>
      </p:sp>
      <p:sp>
        <p:nvSpPr>
          <p:cNvPr id="3" name="2 İçerik Yer Tutucusu"/>
          <p:cNvSpPr>
            <a:spLocks noGrp="1"/>
          </p:cNvSpPr>
          <p:nvPr>
            <p:ph sz="quarter" idx="1"/>
          </p:nvPr>
        </p:nvSpPr>
        <p:spPr/>
        <p:txBody>
          <a:bodyPr/>
          <a:lstStyle/>
          <a:p>
            <a:pPr>
              <a:buNone/>
            </a:pPr>
            <a:r>
              <a:rPr lang="tr-TR" b="1" dirty="0"/>
              <a:t>Cevap:</a:t>
            </a:r>
          </a:p>
          <a:p>
            <a:pPr>
              <a:buNone/>
            </a:pPr>
            <a:r>
              <a:rPr lang="tr-TR" b="1" dirty="0"/>
              <a:t>		</a:t>
            </a:r>
            <a:r>
              <a:rPr lang="tr-TR" dirty="0"/>
              <a:t>Anne ve babalar sadece bebek yapmak için birlikte uyumazlar. Biz birbirimize sarılarak uyumayı seviyoruz.</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srrrrrrrrrr.png"/>
          <p:cNvPicPr>
            <a:picLocks noChangeAspect="1"/>
          </p:cNvPicPr>
          <p:nvPr/>
        </p:nvPicPr>
        <p:blipFill>
          <a:blip r:embed="rId2"/>
          <a:stretch>
            <a:fillRect/>
          </a:stretch>
        </p:blipFill>
        <p:spPr>
          <a:xfrm rot="20905977">
            <a:off x="2489180" y="3535368"/>
            <a:ext cx="3048000" cy="3048000"/>
          </a:xfrm>
          <a:prstGeom prst="rect">
            <a:avLst/>
          </a:prstGeom>
        </p:spPr>
      </p:pic>
      <p:sp>
        <p:nvSpPr>
          <p:cNvPr id="2" name="1 Başlık"/>
          <p:cNvSpPr>
            <a:spLocks noGrp="1"/>
          </p:cNvSpPr>
          <p:nvPr>
            <p:ph type="title"/>
          </p:nvPr>
        </p:nvSpPr>
        <p:spPr>
          <a:xfrm>
            <a:off x="428596" y="0"/>
            <a:ext cx="8153400" cy="1271574"/>
          </a:xfrm>
        </p:spPr>
        <p:txBody>
          <a:bodyPr>
            <a:normAutofit fontScale="90000"/>
          </a:bodyPr>
          <a:lstStyle/>
          <a:p>
            <a:r>
              <a:rPr lang="tr-TR" dirty="0"/>
              <a:t>Soru: (Hamile bir Kadına) Onun Karnı neden Şişmiş? Çocuğunu Yemiş mi?</a:t>
            </a:r>
          </a:p>
        </p:txBody>
      </p:sp>
      <p:sp>
        <p:nvSpPr>
          <p:cNvPr id="3" name="2 İçerik Yer Tutucusu"/>
          <p:cNvSpPr>
            <a:spLocks noGrp="1"/>
          </p:cNvSpPr>
          <p:nvPr>
            <p:ph sz="quarter" idx="1"/>
          </p:nvPr>
        </p:nvSpPr>
        <p:spPr/>
        <p:txBody>
          <a:bodyPr/>
          <a:lstStyle/>
          <a:p>
            <a:pPr>
              <a:buNone/>
            </a:pPr>
            <a:r>
              <a:rPr lang="tr-TR" b="1" dirty="0"/>
              <a:t>Cevap:</a:t>
            </a:r>
            <a:br>
              <a:rPr lang="tr-TR" b="1" dirty="0"/>
            </a:br>
            <a:r>
              <a:rPr lang="tr-TR" b="1" dirty="0"/>
              <a:t>	</a:t>
            </a:r>
            <a:r>
              <a:rPr lang="tr-TR" dirty="0"/>
              <a:t>Bebekler annelerin karnında büyür, orada bir </a:t>
            </a:r>
            <a:r>
              <a:rPr lang="tr-TR" b="1" dirty="0"/>
              <a:t>yuva-oda </a:t>
            </a:r>
            <a:r>
              <a:rPr lang="tr-TR" dirty="0"/>
              <a:t>var. Bebek büyüdüğünde hastaneye gidilir ve doktorlar bebeği oradan çıkarırlar.</a:t>
            </a:r>
            <a:endParaRPr lang="tr-T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Resim" descr="fft81_mf2388072.Jpeg"/>
          <p:cNvPicPr>
            <a:picLocks noChangeAspect="1"/>
          </p:cNvPicPr>
          <p:nvPr/>
        </p:nvPicPr>
        <p:blipFill>
          <a:blip r:embed="rId2"/>
          <a:stretch>
            <a:fillRect/>
          </a:stretch>
        </p:blipFill>
        <p:spPr>
          <a:xfrm>
            <a:off x="5714976" y="3929066"/>
            <a:ext cx="3429024" cy="2928934"/>
          </a:xfrm>
          <a:prstGeom prst="rect">
            <a:avLst/>
          </a:prstGeom>
        </p:spPr>
      </p:pic>
      <p:sp>
        <p:nvSpPr>
          <p:cNvPr id="3" name="2 İçerik Yer Tutucusu"/>
          <p:cNvSpPr>
            <a:spLocks noGrp="1"/>
          </p:cNvSpPr>
          <p:nvPr>
            <p:ph sz="quarter" idx="1"/>
          </p:nvPr>
        </p:nvSpPr>
        <p:spPr/>
        <p:txBody>
          <a:bodyPr/>
          <a:lstStyle/>
          <a:p>
            <a:pPr>
              <a:buNone/>
            </a:pPr>
            <a:r>
              <a:rPr lang="tr-TR" b="1" dirty="0"/>
              <a:t>Cevap:</a:t>
            </a:r>
          </a:p>
          <a:p>
            <a:pPr>
              <a:buNone/>
            </a:pPr>
            <a:r>
              <a:rPr lang="tr-TR" b="1" dirty="0"/>
              <a:t>		</a:t>
            </a:r>
            <a:r>
              <a:rPr lang="tr-TR" dirty="0"/>
              <a:t>Doktorlar bebeği çıkarırlar.</a:t>
            </a:r>
          </a:p>
          <a:p>
            <a:pPr>
              <a:buNone/>
            </a:pPr>
            <a:r>
              <a:rPr lang="tr-TR" b="1" dirty="0"/>
              <a:t>		</a:t>
            </a:r>
            <a:r>
              <a:rPr lang="tr-TR" dirty="0"/>
              <a:t>Annelerde bebeğin çıkması için bir delik vardır. Bebek çok küçük olduğu için o delikten çıkabilir.</a:t>
            </a:r>
          </a:p>
          <a:p>
            <a:pPr>
              <a:buNone/>
            </a:pPr>
            <a:r>
              <a:rPr lang="tr-TR" dirty="0"/>
              <a:t>		</a:t>
            </a:r>
          </a:p>
        </p:txBody>
      </p:sp>
      <p:sp>
        <p:nvSpPr>
          <p:cNvPr id="4" name="3 Başlık"/>
          <p:cNvSpPr>
            <a:spLocks noGrp="1"/>
          </p:cNvSpPr>
          <p:nvPr>
            <p:ph type="title"/>
          </p:nvPr>
        </p:nvSpPr>
        <p:spPr>
          <a:xfrm>
            <a:off x="612648" y="0"/>
            <a:ext cx="8153400" cy="1219200"/>
          </a:xfrm>
        </p:spPr>
        <p:txBody>
          <a:bodyPr>
            <a:normAutofit fontScale="90000"/>
          </a:bodyPr>
          <a:lstStyle/>
          <a:p>
            <a:r>
              <a:rPr lang="tr-TR" dirty="0"/>
              <a:t>Soru: Çocuk Oradan Nasıl Çıkar?</a:t>
            </a:r>
            <a:br>
              <a:rPr lang="tr-TR" dirty="0"/>
            </a:br>
            <a:r>
              <a:rPr lang="tr-TR" dirty="0"/>
              <a:t>Doğmak Ne Demek?</a:t>
            </a:r>
          </a:p>
        </p:txBody>
      </p:sp>
      <p:pic>
        <p:nvPicPr>
          <p:cNvPr id="5" name="4 Resim" descr="fft81_mf2388072.Jpeg"/>
          <p:cNvPicPr>
            <a:picLocks noChangeAspect="1"/>
          </p:cNvPicPr>
          <p:nvPr/>
        </p:nvPicPr>
        <p:blipFill>
          <a:blip r:embed="rId2"/>
          <a:stretch>
            <a:fillRect/>
          </a:stretch>
        </p:blipFill>
        <p:spPr>
          <a:xfrm>
            <a:off x="4643438" y="3929066"/>
            <a:ext cx="3429024" cy="2928934"/>
          </a:xfrm>
          <a:prstGeom prst="rect">
            <a:avLst/>
          </a:prstGeom>
        </p:spPr>
      </p:pic>
      <p:pic>
        <p:nvPicPr>
          <p:cNvPr id="6" name="5 Resim" descr="fft81_mf2388072.Jpeg"/>
          <p:cNvPicPr>
            <a:picLocks noChangeAspect="1"/>
          </p:cNvPicPr>
          <p:nvPr/>
        </p:nvPicPr>
        <p:blipFill>
          <a:blip r:embed="rId2"/>
          <a:stretch>
            <a:fillRect/>
          </a:stretch>
        </p:blipFill>
        <p:spPr>
          <a:xfrm>
            <a:off x="2285984" y="3929066"/>
            <a:ext cx="3429024" cy="2928934"/>
          </a:xfrm>
          <a:prstGeom prst="rect">
            <a:avLst/>
          </a:prstGeom>
        </p:spPr>
      </p:pic>
      <p:pic>
        <p:nvPicPr>
          <p:cNvPr id="7" name="6 Resim" descr="fft81_mf2388072.Jpeg"/>
          <p:cNvPicPr>
            <a:picLocks noChangeAspect="1"/>
          </p:cNvPicPr>
          <p:nvPr/>
        </p:nvPicPr>
        <p:blipFill>
          <a:blip r:embed="rId2"/>
          <a:stretch>
            <a:fillRect/>
          </a:stretch>
        </p:blipFill>
        <p:spPr>
          <a:xfrm>
            <a:off x="0" y="3929066"/>
            <a:ext cx="3429024" cy="2928934"/>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images.png"/>
          <p:cNvPicPr>
            <a:picLocks noChangeAspect="1"/>
          </p:cNvPicPr>
          <p:nvPr/>
        </p:nvPicPr>
        <p:blipFill>
          <a:blip r:embed="rId2"/>
          <a:stretch>
            <a:fillRect/>
          </a:stretch>
        </p:blipFill>
        <p:spPr>
          <a:xfrm rot="963861">
            <a:off x="5894683" y="4082000"/>
            <a:ext cx="1771650" cy="2581275"/>
          </a:xfrm>
          <a:prstGeom prst="rect">
            <a:avLst/>
          </a:prstGeom>
        </p:spPr>
      </p:pic>
      <p:sp>
        <p:nvSpPr>
          <p:cNvPr id="2" name="1 Başlık"/>
          <p:cNvSpPr>
            <a:spLocks noGrp="1"/>
          </p:cNvSpPr>
          <p:nvPr>
            <p:ph type="title"/>
          </p:nvPr>
        </p:nvSpPr>
        <p:spPr>
          <a:xfrm>
            <a:off x="612648" y="0"/>
            <a:ext cx="8153400" cy="1219200"/>
          </a:xfrm>
        </p:spPr>
        <p:txBody>
          <a:bodyPr>
            <a:normAutofit fontScale="90000"/>
          </a:bodyPr>
          <a:lstStyle/>
          <a:p>
            <a:r>
              <a:rPr lang="tr-TR" dirty="0"/>
              <a:t>Soru: Bebek doğarken annenin canı acır mı?</a:t>
            </a:r>
          </a:p>
        </p:txBody>
      </p:sp>
      <p:sp>
        <p:nvSpPr>
          <p:cNvPr id="3" name="2 İçerik Yer Tutucusu"/>
          <p:cNvSpPr>
            <a:spLocks noGrp="1"/>
          </p:cNvSpPr>
          <p:nvPr>
            <p:ph sz="quarter" idx="1"/>
          </p:nvPr>
        </p:nvSpPr>
        <p:spPr/>
        <p:txBody>
          <a:bodyPr/>
          <a:lstStyle/>
          <a:p>
            <a:pPr>
              <a:buNone/>
            </a:pPr>
            <a:r>
              <a:rPr lang="tr-TR" b="1" dirty="0"/>
              <a:t>Cevap:</a:t>
            </a:r>
          </a:p>
          <a:p>
            <a:pPr>
              <a:buNone/>
            </a:pPr>
            <a:r>
              <a:rPr lang="tr-TR" dirty="0"/>
              <a:t>		Doğum yaparken annenin canı biraz acıyabilir. Ama bu çok kısa sürer ve bebeklerini kucaklarına aldıklarında bütün ağrıları geçer.</a:t>
            </a:r>
            <a:br>
              <a:rPr lang="tr-TR" dirty="0"/>
            </a:br>
            <a:r>
              <a:rPr lang="tr-TR" dirty="0"/>
              <a:t>	Doğum yapmak güzel bir olaydır. Herkes çok mutlu olur.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Cinsel Gelişim</a:t>
            </a:r>
          </a:p>
        </p:txBody>
      </p:sp>
      <p:sp>
        <p:nvSpPr>
          <p:cNvPr id="3" name="2 İçerik Yer Tutucusu"/>
          <p:cNvSpPr>
            <a:spLocks noGrp="1"/>
          </p:cNvSpPr>
          <p:nvPr>
            <p:ph sz="quarter" idx="1"/>
          </p:nvPr>
        </p:nvSpPr>
        <p:spPr/>
        <p:txBody>
          <a:bodyPr>
            <a:normAutofit fontScale="92500" lnSpcReduction="10000"/>
          </a:bodyPr>
          <a:lstStyle/>
          <a:p>
            <a:pPr>
              <a:buClr>
                <a:schemeClr val="tx2"/>
              </a:buClr>
              <a:buSzPct val="75000"/>
              <a:buNone/>
              <a:defRPr/>
            </a:pPr>
            <a:r>
              <a:rPr lang="tr-TR" dirty="0">
                <a:effectLst>
                  <a:outerShdw blurRad="38100" dist="38100" dir="2700000" algn="tl">
                    <a:srgbClr val="C0C0C0"/>
                  </a:outerShdw>
                </a:effectLst>
              </a:rPr>
              <a:t>Çocuğunuzun </a:t>
            </a:r>
          </a:p>
          <a:p>
            <a:pPr>
              <a:buClr>
                <a:schemeClr val="tx2"/>
              </a:buClr>
              <a:buSzPct val="75000"/>
              <a:buNone/>
              <a:defRPr/>
            </a:pPr>
            <a:r>
              <a:rPr lang="tr-TR" dirty="0">
                <a:effectLst>
                  <a:outerShdw blurRad="38100" dist="38100" dir="2700000" algn="tl">
                    <a:srgbClr val="C0C0C0"/>
                  </a:outerShdw>
                </a:effectLst>
              </a:rPr>
              <a:t>Nasıl boyu uzuyor, </a:t>
            </a:r>
          </a:p>
          <a:p>
            <a:pPr>
              <a:buClr>
                <a:schemeClr val="tx2"/>
              </a:buClr>
              <a:buSzPct val="75000"/>
              <a:buNone/>
              <a:defRPr/>
            </a:pPr>
            <a:r>
              <a:rPr lang="tr-TR" dirty="0">
                <a:effectLst>
                  <a:outerShdw blurRad="38100" dist="38100" dir="2700000" algn="tl">
                    <a:srgbClr val="C0C0C0"/>
                  </a:outerShdw>
                </a:effectLst>
              </a:rPr>
              <a:t>Kilosu artıyorsa </a:t>
            </a:r>
          </a:p>
          <a:p>
            <a:pPr>
              <a:buClr>
                <a:schemeClr val="tx2"/>
              </a:buClr>
              <a:buSzPct val="75000"/>
              <a:buNone/>
              <a:defRPr/>
            </a:pPr>
            <a:r>
              <a:rPr lang="tr-TR" dirty="0">
                <a:effectLst>
                  <a:outerShdw blurRad="38100" dist="38100" dir="2700000" algn="tl">
                    <a:srgbClr val="C0C0C0"/>
                  </a:outerShdw>
                </a:effectLst>
              </a:rPr>
              <a:t>Bedeninde de bazı değişimler </a:t>
            </a:r>
          </a:p>
          <a:p>
            <a:pPr>
              <a:buClr>
                <a:schemeClr val="tx2"/>
              </a:buClr>
              <a:buSzPct val="75000"/>
              <a:buNone/>
              <a:defRPr/>
            </a:pPr>
            <a:r>
              <a:rPr lang="tr-TR" dirty="0">
                <a:effectLst>
                  <a:outerShdw blurRad="38100" dist="38100" dir="2700000" algn="tl">
                    <a:srgbClr val="C0C0C0"/>
                  </a:outerShdw>
                </a:effectLst>
              </a:rPr>
              <a:t>Aşama aşama </a:t>
            </a:r>
          </a:p>
          <a:p>
            <a:pPr>
              <a:buClr>
                <a:schemeClr val="tx2"/>
              </a:buClr>
              <a:buSzPct val="75000"/>
              <a:buNone/>
              <a:defRPr/>
            </a:pPr>
            <a:r>
              <a:rPr lang="tr-TR" dirty="0">
                <a:effectLst>
                  <a:outerShdw blurRad="38100" dist="38100" dir="2700000" algn="tl">
                    <a:srgbClr val="C0C0C0"/>
                  </a:outerShdw>
                </a:effectLst>
              </a:rPr>
              <a:t>Gerçekleşiyor.</a:t>
            </a:r>
          </a:p>
          <a:p>
            <a:pPr>
              <a:buClr>
                <a:schemeClr val="tx2"/>
              </a:buClr>
              <a:buSzPct val="75000"/>
              <a:buNone/>
              <a:defRPr/>
            </a:pPr>
            <a:endParaRPr lang="tr-TR" dirty="0">
              <a:effectLst>
                <a:outerShdw blurRad="38100" dist="38100" dir="2700000" algn="tl">
                  <a:srgbClr val="C0C0C0"/>
                </a:outerShdw>
              </a:effectLst>
            </a:endParaRPr>
          </a:p>
          <a:p>
            <a:pPr>
              <a:buClr>
                <a:schemeClr val="tx2"/>
              </a:buClr>
              <a:buSzPct val="75000"/>
              <a:buNone/>
              <a:defRPr/>
            </a:pPr>
            <a:r>
              <a:rPr lang="tr-TR" dirty="0">
                <a:effectLst>
                  <a:outerShdw blurRad="38100" dist="38100" dir="2700000" algn="tl">
                    <a:srgbClr val="C0C0C0"/>
                  </a:outerShdw>
                </a:effectLst>
              </a:rPr>
              <a:t>Bu gelişim alanlarından </a:t>
            </a:r>
          </a:p>
          <a:p>
            <a:pPr>
              <a:buClr>
                <a:schemeClr val="tx2"/>
              </a:buClr>
              <a:buSzPct val="75000"/>
              <a:buNone/>
              <a:defRPr/>
            </a:pPr>
            <a:r>
              <a:rPr lang="tr-TR" dirty="0">
                <a:effectLst>
                  <a:outerShdw blurRad="38100" dist="38100" dir="2700000" algn="tl">
                    <a:srgbClr val="C0C0C0"/>
                  </a:outerShdw>
                </a:effectLst>
              </a:rPr>
              <a:t>Biri de  </a:t>
            </a:r>
            <a:r>
              <a:rPr lang="tr-TR" sz="4000" b="1" dirty="0"/>
              <a:t>cinsel gelişimdir</a:t>
            </a:r>
            <a:r>
              <a:rPr lang="tr-TR" sz="4000" b="1" dirty="0">
                <a:solidFill>
                  <a:srgbClr val="000066"/>
                </a:solidFill>
              </a:rPr>
              <a:t>.</a:t>
            </a:r>
          </a:p>
          <a:p>
            <a:endParaRPr lang="tr-TR" dirty="0"/>
          </a:p>
        </p:txBody>
      </p:sp>
      <p:pic>
        <p:nvPicPr>
          <p:cNvPr id="4" name="3 Resim" descr="614880681.jpg"/>
          <p:cNvPicPr>
            <a:picLocks noChangeAspect="1"/>
          </p:cNvPicPr>
          <p:nvPr/>
        </p:nvPicPr>
        <p:blipFill>
          <a:blip r:embed="rId2"/>
          <a:stretch>
            <a:fillRect/>
          </a:stretch>
        </p:blipFill>
        <p:spPr>
          <a:xfrm>
            <a:off x="5516777" y="500042"/>
            <a:ext cx="3627223" cy="578647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0"/>
            <a:ext cx="8153400" cy="1357298"/>
          </a:xfrm>
        </p:spPr>
        <p:txBody>
          <a:bodyPr>
            <a:normAutofit fontScale="90000"/>
          </a:bodyPr>
          <a:lstStyle/>
          <a:p>
            <a:r>
              <a:rPr lang="tr-TR" dirty="0"/>
              <a:t>Soru: (</a:t>
            </a:r>
            <a:r>
              <a:rPr lang="tr-TR" dirty="0" err="1"/>
              <a:t>Tvde</a:t>
            </a:r>
            <a:r>
              <a:rPr lang="tr-TR" dirty="0"/>
              <a:t> sevişme sahnesi gören çocuk) Bu kadın ve adam ne yapıyor?</a:t>
            </a:r>
          </a:p>
        </p:txBody>
      </p:sp>
      <p:sp>
        <p:nvSpPr>
          <p:cNvPr id="3" name="2 İçerik Yer Tutucusu"/>
          <p:cNvSpPr>
            <a:spLocks noGrp="1"/>
          </p:cNvSpPr>
          <p:nvPr>
            <p:ph sz="quarter" idx="1"/>
          </p:nvPr>
        </p:nvSpPr>
        <p:spPr/>
        <p:txBody>
          <a:bodyPr/>
          <a:lstStyle/>
          <a:p>
            <a:pPr>
              <a:buNone/>
            </a:pPr>
            <a:r>
              <a:rPr lang="tr-TR" b="1" dirty="0"/>
              <a:t>Cevap:</a:t>
            </a:r>
          </a:p>
          <a:p>
            <a:pPr>
              <a:buNone/>
            </a:pPr>
            <a:r>
              <a:rPr lang="tr-TR" dirty="0"/>
              <a:t>		Birbirlerine sarılmak ve kucaklamak istemişler. Kucaklaşıp öpüşüyorlar.</a:t>
            </a:r>
          </a:p>
          <a:p>
            <a:pPr>
              <a:buNone/>
            </a:pPr>
            <a:r>
              <a:rPr lang="tr-TR" dirty="0"/>
              <a:t>		Sadece yetişkinler-büyükler böyle şeyler yapabilirler.</a:t>
            </a:r>
          </a:p>
        </p:txBody>
      </p:sp>
      <p:pic>
        <p:nvPicPr>
          <p:cNvPr id="4" name="3 Resim" descr="srrrrrrrrrr.png"/>
          <p:cNvPicPr>
            <a:picLocks noChangeAspect="1"/>
          </p:cNvPicPr>
          <p:nvPr/>
        </p:nvPicPr>
        <p:blipFill>
          <a:blip r:embed="rId2"/>
          <a:stretch>
            <a:fillRect/>
          </a:stretch>
        </p:blipFill>
        <p:spPr>
          <a:xfrm>
            <a:off x="5857884" y="3571876"/>
            <a:ext cx="3048000" cy="30480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643050"/>
            <a:ext cx="8715404" cy="3714776"/>
          </a:xfrm>
          <a:effectLst/>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tr-TR" sz="5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Genital bölgesiyle oynayan, başkasına gösteren yada başkalarınınkine bakmak isteyen çocuk:</a:t>
            </a: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282" y="1500174"/>
            <a:ext cx="8766048" cy="4929222"/>
          </a:xfrm>
        </p:spPr>
        <p:txBody>
          <a:bodyPr>
            <a:normAutofit/>
          </a:bodyPr>
          <a:lstStyle/>
          <a:p>
            <a:r>
              <a:rPr lang="tr-TR" b="1" dirty="0"/>
              <a:t>Telaş yapmayın. </a:t>
            </a:r>
          </a:p>
          <a:p>
            <a:r>
              <a:rPr lang="tr-TR" dirty="0"/>
              <a:t>Bunun </a:t>
            </a:r>
            <a:r>
              <a:rPr lang="tr-TR" b="1" dirty="0"/>
              <a:t>normal </a:t>
            </a:r>
            <a:r>
              <a:rPr lang="tr-TR" dirty="0"/>
              <a:t>bir olay olduğunu unutmayın.</a:t>
            </a:r>
          </a:p>
          <a:p>
            <a:r>
              <a:rPr lang="tr-TR" dirty="0"/>
              <a:t>Cinsel organıyla oynadığını ilk fark ettiğinizde durumu anlamamış gibi; ilgisini başka yöne çekmek gerekir. Oyun oynayabilirsiniz, hikaye okuyabilirsiniz vb.</a:t>
            </a:r>
          </a:p>
          <a:p>
            <a:r>
              <a:rPr lang="tr-TR" dirty="0"/>
              <a:t>Yeterince ilgi gösterilmeyen çocuklarda bu gibi durumlar gözlenebilir.  Gerekli ilgiyi gören çocukta zamanla kaybolur.</a:t>
            </a:r>
          </a:p>
          <a:p>
            <a:r>
              <a:rPr lang="tr-TR" dirty="0"/>
              <a:t>Çocuğun enerjisini atabileceği faaliyetlere yönlendirmek de yararlı olacaktır.</a:t>
            </a:r>
          </a:p>
          <a:p>
            <a:endParaRPr lang="tr-TR" dirty="0"/>
          </a:p>
        </p:txBody>
      </p:sp>
      <p:sp>
        <p:nvSpPr>
          <p:cNvPr id="4" name="3 Dikdörtgen"/>
          <p:cNvSpPr/>
          <p:nvPr/>
        </p:nvSpPr>
        <p:spPr>
          <a:xfrm>
            <a:off x="857224" y="428604"/>
            <a:ext cx="7496204" cy="646331"/>
          </a:xfrm>
          <a:prstGeom prst="rect">
            <a:avLst/>
          </a:prstGeom>
        </p:spPr>
        <p:txBody>
          <a:bodyPr wrap="square">
            <a:spAutoFit/>
          </a:bodyPr>
          <a:lstStyle/>
          <a:p>
            <a:r>
              <a:rPr lang="tr-TR" sz="3600" b="1" dirty="0">
                <a:solidFill>
                  <a:prstClr val="black"/>
                </a:solidFill>
              </a:rPr>
              <a:t>Böyle bir durumla karşılaştığınızda</a:t>
            </a:r>
            <a:r>
              <a:rPr lang="tr-TR" sz="3600" dirty="0">
                <a:solidFill>
                  <a:prstClr val="black"/>
                </a:solidFill>
              </a:rPr>
              <a:t>; </a:t>
            </a:r>
            <a:endParaRPr lang="tr-T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Sık sık yaşanmaya başladıysa;</a:t>
            </a:r>
          </a:p>
        </p:txBody>
      </p:sp>
      <p:sp>
        <p:nvSpPr>
          <p:cNvPr id="3" name="2 İçerik Yer Tutucusu"/>
          <p:cNvSpPr>
            <a:spLocks noGrp="1"/>
          </p:cNvSpPr>
          <p:nvPr>
            <p:ph sz="quarter" idx="1"/>
          </p:nvPr>
        </p:nvSpPr>
        <p:spPr>
          <a:xfrm>
            <a:off x="571472" y="2857496"/>
            <a:ext cx="8031318" cy="3143272"/>
          </a:xfrm>
        </p:spPr>
        <p:txBody>
          <a:bodyPr/>
          <a:lstStyle/>
          <a:p>
            <a:r>
              <a:rPr lang="tr-TR" sz="3200" dirty="0"/>
              <a:t>Önce</a:t>
            </a:r>
            <a:r>
              <a:rPr lang="tr-TR" sz="3200" b="1" dirty="0"/>
              <a:t> derin bir nefes alın </a:t>
            </a:r>
            <a:r>
              <a:rPr lang="tr-TR" sz="3200" b="1" dirty="0">
                <a:sym typeface="Wingdings" pitchFamily="2" charset="2"/>
              </a:rPr>
              <a:t></a:t>
            </a:r>
          </a:p>
          <a:p>
            <a:r>
              <a:rPr lang="tr-TR" sz="3200" dirty="0"/>
              <a:t>Üzerini toplamasını, ellerini yıkamasını vb. söyleyin.</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285728"/>
            <a:ext cx="8358246" cy="5929354"/>
          </a:xfrm>
        </p:spPr>
        <p:txBody>
          <a:bodyPr>
            <a:normAutofit fontScale="85000" lnSpcReduction="10000"/>
          </a:bodyPr>
          <a:lstStyle/>
          <a:p>
            <a:pPr>
              <a:lnSpc>
                <a:spcPct val="120000"/>
              </a:lnSpc>
            </a:pPr>
            <a:r>
              <a:rPr lang="tr-TR" sz="3900" b="1" i="1" dirty="0">
                <a:solidFill>
                  <a:schemeClr val="tx1">
                    <a:lumMod val="75000"/>
                    <a:lumOff val="25000"/>
                  </a:schemeClr>
                </a:solidFill>
                <a:latin typeface="Tw Cen MT" pitchFamily="34" charset="0"/>
              </a:rPr>
              <a:t>“ Özel bölgeni merak etmiş olabilirsin. Orayla oynamak hoşuna gidiyor olabilir. Ancak bu bölgeler bizim özel bölgelerimizdir. Anne babalar dışında kimseye göstermememiz gerekir. Bazen yanımızda annemiz ya da babamız varken doktorlara da gösterebiliriz. Bu kişiler dışında kimseye bu bölgeler gösterilmez.”</a:t>
            </a:r>
          </a:p>
          <a:p>
            <a:pPr>
              <a:lnSpc>
                <a:spcPct val="120000"/>
              </a:lnSpc>
            </a:pPr>
            <a:r>
              <a:rPr lang="tr-TR" sz="3900" b="1" i="1" dirty="0">
                <a:solidFill>
                  <a:schemeClr val="tx1">
                    <a:lumMod val="75000"/>
                    <a:lumOff val="25000"/>
                  </a:schemeClr>
                </a:solidFill>
                <a:latin typeface="Tw Cen MT" pitchFamily="34" charset="0"/>
              </a:rPr>
              <a:t>“ Yabancı birisi zorla senin özel bölgene bakmak isterse bağırarak ona “HAYIRRR” demeli, hemen gelip bize (annene ya da babana) söylemelisin.”</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42910" y="2428868"/>
            <a:ext cx="8153400" cy="2471742"/>
          </a:xfrm>
        </p:spPr>
        <p:txBody>
          <a:bodyPr/>
          <a:lstStyle/>
          <a:p>
            <a:pPr>
              <a:buNone/>
            </a:pPr>
            <a:r>
              <a:rPr lang="tr-TR" dirty="0"/>
              <a:t> 		*</a:t>
            </a:r>
            <a:r>
              <a:rPr lang="tr-TR" sz="3600" dirty="0"/>
              <a:t>Durum çocuğun normal hayatını etkilemeye ve engellemeye başladıysa mutlaka bir uzman yardımı alınmalıdır.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57224" y="1500174"/>
            <a:ext cx="7215238" cy="4214842"/>
          </a:xfrm>
        </p:spPr>
        <p:txBody>
          <a:bodyPr>
            <a:normAutofit/>
          </a:bodyPr>
          <a:lstStyle/>
          <a:p>
            <a:pPr algn="ctr"/>
            <a:r>
              <a:rPr lang="tr-TR" sz="5400" dirty="0"/>
              <a:t>Katılım ve dinlemeniz için teşekkür ederim </a:t>
            </a:r>
            <a:r>
              <a:rPr lang="tr-TR" sz="5400" dirty="0">
                <a:sym typeface="Wingdings" pitchFamily="2" charset="2"/>
              </a:rPr>
              <a:t></a:t>
            </a:r>
            <a:endParaRPr lang="tr-TR"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cinsel-egitim-cocuk.jpg"/>
          <p:cNvPicPr>
            <a:picLocks noChangeAspect="1"/>
          </p:cNvPicPr>
          <p:nvPr/>
        </p:nvPicPr>
        <p:blipFill>
          <a:blip r:embed="rId2"/>
          <a:stretch>
            <a:fillRect/>
          </a:stretch>
        </p:blipFill>
        <p:spPr>
          <a:xfrm>
            <a:off x="6172198" y="0"/>
            <a:ext cx="2971802" cy="3714752"/>
          </a:xfrm>
          <a:prstGeom prst="rect">
            <a:avLst/>
          </a:prstGeom>
        </p:spPr>
      </p:pic>
      <p:sp>
        <p:nvSpPr>
          <p:cNvPr id="3" name="2 İçerik Yer Tutucusu"/>
          <p:cNvSpPr>
            <a:spLocks noGrp="1"/>
          </p:cNvSpPr>
          <p:nvPr>
            <p:ph sz="quarter" idx="1"/>
          </p:nvPr>
        </p:nvSpPr>
        <p:spPr>
          <a:xfrm>
            <a:off x="0" y="1500174"/>
            <a:ext cx="7715272" cy="4714908"/>
          </a:xfrm>
        </p:spPr>
        <p:txBody>
          <a:bodyPr>
            <a:normAutofit/>
          </a:bodyPr>
          <a:lstStyle/>
          <a:p>
            <a:pPr marL="533400" indent="-533400" algn="ctr">
              <a:buFont typeface="Arial" charset="0"/>
              <a:buChar char="•"/>
            </a:pPr>
            <a:r>
              <a:rPr lang="tr-TR" dirty="0">
                <a:latin typeface="Tahoma" pitchFamily="34" charset="0"/>
              </a:rPr>
              <a:t>Cinsiyetini fark etme</a:t>
            </a:r>
          </a:p>
          <a:p>
            <a:pPr marL="533400" indent="-533400" algn="ctr"/>
            <a:endParaRPr lang="tr-TR" dirty="0">
              <a:latin typeface="Tahoma" pitchFamily="34" charset="0"/>
            </a:endParaRPr>
          </a:p>
          <a:p>
            <a:pPr marL="533400" indent="-533400" algn="ctr">
              <a:buFont typeface="Arial" charset="0"/>
              <a:buChar char="•"/>
            </a:pPr>
            <a:r>
              <a:rPr lang="tr-TR" dirty="0">
                <a:latin typeface="Tahoma" pitchFamily="34" charset="0"/>
              </a:rPr>
              <a:t>Cinsiyeti ile ilgili sorular sorma</a:t>
            </a:r>
          </a:p>
          <a:p>
            <a:pPr marL="533400" indent="-533400" algn="ctr"/>
            <a:endParaRPr lang="tr-TR" dirty="0">
              <a:latin typeface="Tahoma" pitchFamily="34" charset="0"/>
            </a:endParaRPr>
          </a:p>
          <a:p>
            <a:pPr marL="533400" indent="-533400" algn="ctr">
              <a:buFont typeface="Arial" charset="0"/>
              <a:buChar char="•"/>
            </a:pPr>
            <a:r>
              <a:rPr lang="tr-TR" dirty="0">
                <a:latin typeface="Tahoma" pitchFamily="34" charset="0"/>
              </a:rPr>
              <a:t>Karşı cins ile ilgili merak</a:t>
            </a:r>
          </a:p>
          <a:p>
            <a:pPr marL="533400" indent="-533400" algn="ctr"/>
            <a:endParaRPr lang="tr-TR" dirty="0">
              <a:latin typeface="Tahoma" pitchFamily="34" charset="0"/>
            </a:endParaRPr>
          </a:p>
          <a:p>
            <a:pPr marL="533400" indent="-533400" algn="ctr">
              <a:buFont typeface="Arial" charset="0"/>
              <a:buChar char="•"/>
            </a:pPr>
            <a:r>
              <a:rPr lang="tr-TR" dirty="0">
                <a:latin typeface="Tahoma" pitchFamily="34" charset="0"/>
              </a:rPr>
              <a:t>Kendi cinsinden arkadaş grupları ile birlikte vakit geçirme</a:t>
            </a:r>
          </a:p>
          <a:p>
            <a:pPr marL="533400" indent="-533400" algn="ctr">
              <a:buFont typeface="Arial" charset="0"/>
              <a:buChar char="•"/>
            </a:pPr>
            <a:endParaRPr lang="tr-TR" dirty="0">
              <a:latin typeface="Tahoma" pitchFamily="34" charset="0"/>
            </a:endParaRPr>
          </a:p>
          <a:p>
            <a:endParaRPr lang="tr-TR" dirty="0"/>
          </a:p>
          <a:p>
            <a:endParaRPr lang="tr-TR" dirty="0"/>
          </a:p>
        </p:txBody>
      </p:sp>
      <p:sp>
        <p:nvSpPr>
          <p:cNvPr id="4" name="3 Metin kutusu"/>
          <p:cNvSpPr txBox="1"/>
          <p:nvPr/>
        </p:nvSpPr>
        <p:spPr>
          <a:xfrm>
            <a:off x="428596" y="214290"/>
            <a:ext cx="5214974" cy="769441"/>
          </a:xfrm>
          <a:prstGeom prst="rect">
            <a:avLst/>
          </a:prstGeom>
          <a:noFill/>
        </p:spPr>
        <p:txBody>
          <a:bodyPr wrap="square" rtlCol="0">
            <a:spAutoFit/>
          </a:bodyPr>
          <a:lstStyle/>
          <a:p>
            <a:r>
              <a:rPr lang="tr-TR" sz="4400" dirty="0"/>
              <a:t>Bu Dönemde;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a:solidFill>
                  <a:schemeClr val="tx1"/>
                </a:solidFill>
                <a:cs typeface="Tahoma" pitchFamily="34" charset="0"/>
              </a:rPr>
              <a:t>Cinsel Sağlık Eğitiminin Amacı</a:t>
            </a:r>
            <a:endParaRPr lang="tr-TR" dirty="0"/>
          </a:p>
        </p:txBody>
      </p:sp>
      <p:sp>
        <p:nvSpPr>
          <p:cNvPr id="3" name="2 İçerik Yer Tutucusu"/>
          <p:cNvSpPr>
            <a:spLocks noGrp="1"/>
          </p:cNvSpPr>
          <p:nvPr>
            <p:ph sz="quarter" idx="1"/>
          </p:nvPr>
        </p:nvSpPr>
        <p:spPr>
          <a:xfrm>
            <a:off x="214282" y="1428736"/>
            <a:ext cx="8686800" cy="5089548"/>
          </a:xfrm>
        </p:spPr>
        <p:txBody>
          <a:bodyPr>
            <a:normAutofit fontScale="92500" lnSpcReduction="20000"/>
          </a:bodyPr>
          <a:lstStyle/>
          <a:p>
            <a:pPr marL="457200" indent="-457200">
              <a:lnSpc>
                <a:spcPct val="120000"/>
              </a:lnSpc>
              <a:spcBef>
                <a:spcPct val="50000"/>
              </a:spcBef>
              <a:buClr>
                <a:schemeClr val="tx2"/>
              </a:buClr>
              <a:buSzPct val="104000"/>
              <a:buFont typeface="Arial" pitchFamily="34" charset="0"/>
              <a:buChar char="*"/>
              <a:defRPr/>
            </a:pPr>
            <a:r>
              <a:rPr lang="tr-TR" sz="3000" dirty="0"/>
              <a:t>Bireylerin (çocukların-ergenlerin-yetişkinlerin..) bedenlerinde ve duygusal dünyalarında yaşadıkları değişiklikleri açıklamak.</a:t>
            </a:r>
          </a:p>
          <a:p>
            <a:pPr marL="457200" indent="-457200">
              <a:spcBef>
                <a:spcPct val="50000"/>
              </a:spcBef>
              <a:buClr>
                <a:schemeClr val="tx2"/>
              </a:buClr>
              <a:buSzPct val="104000"/>
              <a:buFont typeface="Arial" pitchFamily="34" charset="0"/>
              <a:buChar char="*"/>
              <a:defRPr/>
            </a:pPr>
            <a:r>
              <a:rPr lang="tr-TR" sz="3000" dirty="0"/>
              <a:t>Doğru bilgiler vererek kaygılarını azaltmak.</a:t>
            </a:r>
          </a:p>
          <a:p>
            <a:pPr marL="457200" indent="-457200">
              <a:spcBef>
                <a:spcPct val="50000"/>
              </a:spcBef>
              <a:buClr>
                <a:schemeClr val="tx2"/>
              </a:buClr>
              <a:buSzPct val="104000"/>
              <a:buFont typeface="Arial" pitchFamily="34" charset="0"/>
              <a:buChar char="*"/>
              <a:defRPr/>
            </a:pPr>
            <a:r>
              <a:rPr lang="tr-TR" sz="3000" dirty="0"/>
              <a:t>Kendilerine saygı ve güven duymalarını sağlamak.</a:t>
            </a:r>
          </a:p>
          <a:p>
            <a:pPr marL="457200" indent="-457200">
              <a:spcBef>
                <a:spcPct val="50000"/>
              </a:spcBef>
              <a:buClr>
                <a:schemeClr val="tx2"/>
              </a:buClr>
              <a:buSzPct val="104000"/>
              <a:buFont typeface="Arial" pitchFamily="34" charset="0"/>
              <a:buChar char="*"/>
              <a:defRPr/>
            </a:pPr>
            <a:r>
              <a:rPr lang="tr-TR" sz="3000" dirty="0"/>
              <a:t>Cinsel istismar- (CYBH) ve HIV/AIDS hakkında bilgilendirmek.</a:t>
            </a:r>
          </a:p>
          <a:p>
            <a:pPr marL="457200" indent="-457200">
              <a:spcBef>
                <a:spcPct val="50000"/>
              </a:spcBef>
              <a:buClr>
                <a:schemeClr val="tx2"/>
              </a:buClr>
              <a:buSzPct val="104000"/>
              <a:buFont typeface="Arial" pitchFamily="34" charset="0"/>
              <a:buChar char="*"/>
              <a:defRPr/>
            </a:pPr>
            <a:r>
              <a:rPr lang="tr-TR" sz="3000" dirty="0"/>
              <a:t>Kendilerini koruma ve başkalarına zarar vermemeyi öğretmek.</a:t>
            </a:r>
          </a:p>
          <a:p>
            <a:pPr marL="457200" indent="-457200">
              <a:spcBef>
                <a:spcPct val="50000"/>
              </a:spcBef>
              <a:buClr>
                <a:schemeClr val="tx2"/>
              </a:buClr>
              <a:buSzPct val="104000"/>
              <a:buFont typeface="Arial" pitchFamily="34" charset="0"/>
              <a:buChar char="*"/>
              <a:defRPr/>
            </a:pPr>
            <a:r>
              <a:rPr lang="tr-TR" sz="3000" dirty="0"/>
              <a:t>Cinsellikle ilgili olumlu değer ve tutumlar geliştirmek.</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OKUL ÖNCESİ DÖNEMDE MERAK</a:t>
            </a:r>
          </a:p>
        </p:txBody>
      </p:sp>
      <p:sp>
        <p:nvSpPr>
          <p:cNvPr id="3" name="2 İçerik Yer Tutucusu"/>
          <p:cNvSpPr>
            <a:spLocks noGrp="1"/>
          </p:cNvSpPr>
          <p:nvPr>
            <p:ph sz="quarter" idx="1"/>
          </p:nvPr>
        </p:nvSpPr>
        <p:spPr/>
        <p:txBody>
          <a:bodyPr/>
          <a:lstStyle/>
          <a:p>
            <a:r>
              <a:rPr lang="tr-TR" dirty="0"/>
              <a:t>Çocukların sorduğu sorulara net yanıt vermemek, geçiştirmek çocuklara bu konunun  yasak bir konu olduğunu düşündürür.</a:t>
            </a:r>
          </a:p>
          <a:p>
            <a:pPr>
              <a:buNone/>
            </a:pPr>
            <a:r>
              <a:rPr lang="tr-TR" dirty="0"/>
              <a:t>		Bu da, çocukların meraklarını iki kat arttırır, araştırmalarını derinleştirir. Ama bu araştırmalar çoğunlukla yanlış bilgilenmeyle sonuçlanır.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cs typeface="Tahoma" pitchFamily="34" charset="0"/>
              </a:rPr>
              <a:t>Siz eğitim vermezseniz </a:t>
            </a:r>
            <a:r>
              <a:rPr lang="tr-TR" b="1" dirty="0"/>
              <a:t>,</a:t>
            </a:r>
            <a:r>
              <a:rPr lang="tr-TR" dirty="0"/>
              <a:t> </a:t>
            </a:r>
          </a:p>
        </p:txBody>
      </p:sp>
      <p:sp>
        <p:nvSpPr>
          <p:cNvPr id="3" name="2 İçerik Yer Tutucusu"/>
          <p:cNvSpPr>
            <a:spLocks noGrp="1"/>
          </p:cNvSpPr>
          <p:nvPr>
            <p:ph sz="quarter" idx="1"/>
          </p:nvPr>
        </p:nvSpPr>
        <p:spPr>
          <a:xfrm>
            <a:off x="285720" y="1571588"/>
            <a:ext cx="8858280" cy="5286412"/>
          </a:xfrm>
        </p:spPr>
        <p:txBody>
          <a:bodyPr>
            <a:normAutofit fontScale="92500" lnSpcReduction="20000"/>
          </a:bodyPr>
          <a:lstStyle/>
          <a:p>
            <a:pPr marL="457200" indent="-457200">
              <a:lnSpc>
                <a:spcPct val="80000"/>
              </a:lnSpc>
              <a:defRPr/>
            </a:pPr>
            <a:r>
              <a:rPr lang="tr-TR" sz="3000" b="1" dirty="0">
                <a:solidFill>
                  <a:schemeClr val="tx2"/>
                </a:solidFill>
                <a:cs typeface="Tahoma" pitchFamily="34" charset="0"/>
              </a:rPr>
              <a:t>ÇOCUKLAR</a:t>
            </a:r>
            <a:r>
              <a:rPr lang="tr-TR" sz="3000" b="1" dirty="0">
                <a:cs typeface="Tahoma" pitchFamily="34" charset="0"/>
              </a:rPr>
              <a:t> </a:t>
            </a:r>
            <a:r>
              <a:rPr lang="tr-TR" sz="3000" b="1" dirty="0">
                <a:solidFill>
                  <a:schemeClr val="tx2"/>
                </a:solidFill>
                <a:cs typeface="Tahoma" pitchFamily="34" charset="0"/>
              </a:rPr>
              <a:t>;</a:t>
            </a:r>
          </a:p>
          <a:p>
            <a:pPr marL="457200" indent="-457200">
              <a:lnSpc>
                <a:spcPct val="80000"/>
              </a:lnSpc>
              <a:defRPr/>
            </a:pPr>
            <a:endParaRPr lang="tr-TR" sz="3000" dirty="0">
              <a:solidFill>
                <a:schemeClr val="tx2"/>
              </a:solidFill>
              <a:cs typeface="Tahoma" pitchFamily="34" charset="0"/>
            </a:endParaRPr>
          </a:p>
          <a:p>
            <a:pPr marL="457200" indent="-457200">
              <a:lnSpc>
                <a:spcPct val="80000"/>
              </a:lnSpc>
              <a:buFontTx/>
              <a:buAutoNum type="arabicPeriod"/>
              <a:defRPr/>
            </a:pPr>
            <a:r>
              <a:rPr lang="tr-TR" sz="3000" dirty="0">
                <a:solidFill>
                  <a:schemeClr val="tx2"/>
                </a:solidFill>
                <a:cs typeface="Tahoma" pitchFamily="34" charset="0"/>
              </a:rPr>
              <a:t>Arkadaşlarından, </a:t>
            </a:r>
          </a:p>
          <a:p>
            <a:pPr marL="457200" indent="-457200">
              <a:lnSpc>
                <a:spcPct val="80000"/>
              </a:lnSpc>
              <a:buFontTx/>
              <a:buAutoNum type="arabicPeriod"/>
              <a:defRPr/>
            </a:pPr>
            <a:endParaRPr lang="tr-TR" sz="3000" dirty="0">
              <a:solidFill>
                <a:schemeClr val="tx2"/>
              </a:solidFill>
              <a:cs typeface="Tahoma" pitchFamily="34" charset="0"/>
            </a:endParaRPr>
          </a:p>
          <a:p>
            <a:pPr marL="457200" indent="-457200">
              <a:lnSpc>
                <a:spcPct val="80000"/>
              </a:lnSpc>
              <a:buFontTx/>
              <a:buAutoNum type="arabicPeriod"/>
              <a:defRPr/>
            </a:pPr>
            <a:r>
              <a:rPr lang="tr-TR" sz="3000" dirty="0">
                <a:solidFill>
                  <a:schemeClr val="tx2"/>
                </a:solidFill>
                <a:cs typeface="Tahoma" pitchFamily="34" charset="0"/>
              </a:rPr>
              <a:t>Gazetelerden, </a:t>
            </a:r>
          </a:p>
          <a:p>
            <a:pPr marL="457200" indent="-457200">
              <a:lnSpc>
                <a:spcPct val="80000"/>
              </a:lnSpc>
              <a:buFontTx/>
              <a:buAutoNum type="arabicPeriod"/>
              <a:defRPr/>
            </a:pPr>
            <a:endParaRPr lang="tr-TR" sz="3000" dirty="0">
              <a:solidFill>
                <a:schemeClr val="tx2"/>
              </a:solidFill>
              <a:cs typeface="Tahoma" pitchFamily="34" charset="0"/>
            </a:endParaRPr>
          </a:p>
          <a:p>
            <a:pPr marL="457200" indent="-457200">
              <a:lnSpc>
                <a:spcPct val="80000"/>
              </a:lnSpc>
              <a:buFontTx/>
              <a:buAutoNum type="arabicPeriod"/>
              <a:defRPr/>
            </a:pPr>
            <a:r>
              <a:rPr lang="tr-TR" sz="3000" dirty="0">
                <a:solidFill>
                  <a:schemeClr val="tx2"/>
                </a:solidFill>
                <a:cs typeface="Tahoma" pitchFamily="34" charset="0"/>
              </a:rPr>
              <a:t>Erotik dergilerden,</a:t>
            </a:r>
          </a:p>
          <a:p>
            <a:pPr marL="457200" indent="-457200">
              <a:lnSpc>
                <a:spcPct val="80000"/>
              </a:lnSpc>
              <a:buFontTx/>
              <a:buAutoNum type="arabicPeriod"/>
              <a:defRPr/>
            </a:pPr>
            <a:endParaRPr lang="tr-TR" sz="3000" dirty="0">
              <a:solidFill>
                <a:schemeClr val="tx2"/>
              </a:solidFill>
              <a:cs typeface="Tahoma" pitchFamily="34" charset="0"/>
            </a:endParaRPr>
          </a:p>
          <a:p>
            <a:pPr marL="457200" indent="-457200">
              <a:lnSpc>
                <a:spcPct val="80000"/>
              </a:lnSpc>
              <a:buFontTx/>
              <a:buAutoNum type="arabicPeriod"/>
              <a:defRPr/>
            </a:pPr>
            <a:r>
              <a:rPr lang="tr-TR" sz="3000" dirty="0">
                <a:solidFill>
                  <a:schemeClr val="tx2"/>
                </a:solidFill>
                <a:cs typeface="Tahoma" pitchFamily="34" charset="0"/>
              </a:rPr>
              <a:t>Pornografik filmlerden,</a:t>
            </a:r>
          </a:p>
          <a:p>
            <a:pPr marL="457200" indent="-457200">
              <a:lnSpc>
                <a:spcPct val="80000"/>
              </a:lnSpc>
              <a:buFontTx/>
              <a:buAutoNum type="arabicPeriod"/>
              <a:defRPr/>
            </a:pPr>
            <a:endParaRPr lang="tr-TR" sz="3000" dirty="0">
              <a:solidFill>
                <a:schemeClr val="tx2"/>
              </a:solidFill>
              <a:cs typeface="Tahoma" pitchFamily="34" charset="0"/>
            </a:endParaRPr>
          </a:p>
          <a:p>
            <a:pPr marL="457200" indent="-457200">
              <a:lnSpc>
                <a:spcPct val="80000"/>
              </a:lnSpc>
              <a:buFontTx/>
              <a:buAutoNum type="arabicPeriod"/>
              <a:defRPr/>
            </a:pPr>
            <a:r>
              <a:rPr lang="tr-TR" sz="3000" dirty="0">
                <a:solidFill>
                  <a:schemeClr val="tx2"/>
                </a:solidFill>
                <a:cs typeface="Tahoma" pitchFamily="34" charset="0"/>
              </a:rPr>
              <a:t>İnternetten,</a:t>
            </a:r>
          </a:p>
          <a:p>
            <a:pPr marL="457200" indent="-457200">
              <a:lnSpc>
                <a:spcPct val="80000"/>
              </a:lnSpc>
              <a:buFontTx/>
              <a:buAutoNum type="arabicPeriod"/>
              <a:defRPr/>
            </a:pPr>
            <a:endParaRPr lang="tr-TR" sz="3000" dirty="0">
              <a:solidFill>
                <a:schemeClr val="tx2"/>
              </a:solidFill>
              <a:cs typeface="Tahoma" pitchFamily="34" charset="0"/>
            </a:endParaRPr>
          </a:p>
          <a:p>
            <a:pPr marL="457200" indent="-457200">
              <a:lnSpc>
                <a:spcPct val="80000"/>
              </a:lnSpc>
              <a:buFontTx/>
              <a:buAutoNum type="arabicPeriod"/>
              <a:defRPr/>
            </a:pPr>
            <a:r>
              <a:rPr lang="tr-TR" sz="3000" dirty="0">
                <a:solidFill>
                  <a:schemeClr val="tx2"/>
                </a:solidFill>
                <a:cs typeface="Tahoma" pitchFamily="34" charset="0"/>
              </a:rPr>
              <a:t>Hayal dünyalarından </a:t>
            </a:r>
          </a:p>
          <a:p>
            <a:pPr lvl="4">
              <a:lnSpc>
                <a:spcPct val="80000"/>
              </a:lnSpc>
              <a:buNone/>
              <a:defRPr/>
            </a:pPr>
            <a:r>
              <a:rPr lang="tr-TR" sz="3000" dirty="0">
                <a:solidFill>
                  <a:schemeClr val="tx2"/>
                </a:solidFill>
                <a:cs typeface="Tahoma" pitchFamily="34" charset="0"/>
              </a:rPr>
              <a:t>			……   öğrenirler.  </a:t>
            </a:r>
          </a:p>
          <a:p>
            <a:endParaRPr lang="tr-TR" dirty="0"/>
          </a:p>
        </p:txBody>
      </p:sp>
      <p:pic>
        <p:nvPicPr>
          <p:cNvPr id="4" name="3 Resim" descr="cinsel-eğitim-326x235.jpeg"/>
          <p:cNvPicPr>
            <a:picLocks noChangeAspect="1"/>
          </p:cNvPicPr>
          <p:nvPr/>
        </p:nvPicPr>
        <p:blipFill>
          <a:blip r:embed="rId2"/>
          <a:stretch>
            <a:fillRect/>
          </a:stretch>
        </p:blipFill>
        <p:spPr>
          <a:xfrm>
            <a:off x="5080850" y="1714488"/>
            <a:ext cx="4063150" cy="292895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20" y="1428736"/>
            <a:ext cx="8480328" cy="4857784"/>
          </a:xfrm>
        </p:spPr>
        <p:txBody>
          <a:bodyPr>
            <a:noAutofit/>
          </a:bodyPr>
          <a:lstStyle/>
          <a:p>
            <a:pPr>
              <a:buNone/>
            </a:pPr>
            <a:r>
              <a:rPr lang="tr-TR" sz="3200" dirty="0"/>
              <a:t>		Çocukların bu konularla ilgili soru sormaları çok normaldir. Bu soruların temelinde merak vardır. Çocuğun sorular sormaya başlamasıyla beraber ebeveynler paniğe kapılırlar.</a:t>
            </a:r>
          </a:p>
          <a:p>
            <a:pPr>
              <a:buNone/>
            </a:pPr>
            <a:r>
              <a:rPr lang="tr-TR" sz="3200" dirty="0"/>
              <a:t>		Bunun nedeni çocuğun, cinselliği yetişkinler gibi algıladıklarını sanmalarıdır. Halbuki </a:t>
            </a:r>
            <a:r>
              <a:rPr lang="tr-TR" sz="3200" b="1" dirty="0"/>
              <a:t>çocukların cinselliğe bakışı yetişkinlerinkinden farklıdır. </a:t>
            </a:r>
            <a:r>
              <a:rPr lang="tr-TR" sz="3200" dirty="0"/>
              <a:t>Çocuk kendini, cinsiyetini ve dünyayı tanımaya, algılamaya çalışmaktadır. Bunlar masumane sorulardır.</a:t>
            </a:r>
          </a:p>
          <a:p>
            <a:pPr>
              <a:buNone/>
            </a:pPr>
            <a:endParaRPr lang="tr-T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sz="quarter" idx="1"/>
          </p:nvPr>
        </p:nvSpPr>
        <p:spPr/>
        <p:txBody>
          <a:bodyPr>
            <a:normAutofit/>
          </a:bodyPr>
          <a:lstStyle/>
          <a:p>
            <a:r>
              <a:rPr lang="tr-TR" dirty="0"/>
              <a:t>Her çocuk aynı yaşta soru sormaya başlamaz </a:t>
            </a:r>
            <a:r>
              <a:rPr lang="tr-TR" b="1" dirty="0"/>
              <a:t>gelişim farklılıkları </a:t>
            </a:r>
            <a:r>
              <a:rPr lang="tr-TR" dirty="0"/>
              <a:t>vardır.</a:t>
            </a:r>
          </a:p>
          <a:p>
            <a:r>
              <a:rPr lang="tr-TR" b="1" dirty="0"/>
              <a:t>Hiç soru sormayan çocuk</a:t>
            </a:r>
            <a:r>
              <a:rPr lang="tr-TR" dirty="0"/>
              <a:t>; ya daha önce sordukları sorular nedeniyle ayıplanmışlardır ya da kendilerini rahat hissedecekleri bir aile ortamı yoktur.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2928934"/>
            <a:ext cx="8858280" cy="3929066"/>
          </a:xfrm>
        </p:spPr>
        <p:txBody>
          <a:bodyPr>
            <a:normAutofit lnSpcReduction="10000"/>
          </a:bodyPr>
          <a:lstStyle/>
          <a:p>
            <a:pPr lvl="0">
              <a:lnSpc>
                <a:spcPct val="150000"/>
              </a:lnSpc>
            </a:pPr>
            <a:r>
              <a:rPr lang="tr-TR" dirty="0"/>
              <a:t>Cinsel bilgi konusunda yardımsız olan çocuk, sonuçta doyumsuz bir merak edinir ve </a:t>
            </a:r>
            <a:r>
              <a:rPr lang="tr-TR" b="1" dirty="0"/>
              <a:t>suçluluk</a:t>
            </a:r>
            <a:r>
              <a:rPr lang="tr-TR" dirty="0"/>
              <a:t> duygusuyla yüklenir. En kötüsü cinsel olayların pek güzel bir şey olmadığı, bu yüzden ilgilenilmemesi sonucuna varır. Sonuçta ilgilenilen konunun </a:t>
            </a:r>
            <a:r>
              <a:rPr lang="tr-TR" b="1" dirty="0"/>
              <a:t>yasak,pis ya da günah</a:t>
            </a:r>
            <a:r>
              <a:rPr lang="tr-TR" dirty="0"/>
              <a:t> olduğu inancı yerleşir.</a:t>
            </a:r>
          </a:p>
          <a:p>
            <a:endParaRPr lang="tr-TR" dirty="0"/>
          </a:p>
        </p:txBody>
      </p:sp>
      <p:pic>
        <p:nvPicPr>
          <p:cNvPr id="4" name="3 Resim" descr="q-640x360.jpg"/>
          <p:cNvPicPr>
            <a:picLocks noChangeAspect="1"/>
          </p:cNvPicPr>
          <p:nvPr/>
        </p:nvPicPr>
        <p:blipFill>
          <a:blip r:embed="rId2"/>
          <a:stretch>
            <a:fillRect/>
          </a:stretch>
        </p:blipFill>
        <p:spPr>
          <a:xfrm>
            <a:off x="1643042" y="0"/>
            <a:ext cx="5095868" cy="286642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266</TotalTime>
  <Words>592</Words>
  <Application>Microsoft Office PowerPoint</Application>
  <PresentationFormat>Ekran Gösterisi (4:3)</PresentationFormat>
  <Paragraphs>107</Paragraphs>
  <Slides>26</Slides>
  <Notes>2</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26</vt:i4>
      </vt:variant>
    </vt:vector>
  </HeadingPairs>
  <TitlesOfParts>
    <vt:vector size="35" baseType="lpstr">
      <vt:lpstr>Arial</vt:lpstr>
      <vt:lpstr>Calibri</vt:lpstr>
      <vt:lpstr>EL YAZISI adanaokullari.com</vt:lpstr>
      <vt:lpstr>Tahoma</vt:lpstr>
      <vt:lpstr>Tw Cen MT</vt:lpstr>
      <vt:lpstr>Wingdings</vt:lpstr>
      <vt:lpstr>Wingdings 2</vt:lpstr>
      <vt:lpstr>Ortalama</vt:lpstr>
      <vt:lpstr>Ofis Teması</vt:lpstr>
      <vt:lpstr>ÇOCUKLARA Mahremiyet EĞİTİMİ</vt:lpstr>
      <vt:lpstr>Cinsel Gelişim</vt:lpstr>
      <vt:lpstr>PowerPoint Sunusu</vt:lpstr>
      <vt:lpstr>Cinsel Sağlık Eğitiminin Amacı</vt:lpstr>
      <vt:lpstr>OKUL ÖNCESİ DÖNEMDE MERAK</vt:lpstr>
      <vt:lpstr>Siz eğitim vermezseniz , </vt:lpstr>
      <vt:lpstr>PowerPoint Sunusu</vt:lpstr>
      <vt:lpstr>PowerPoint Sunusu</vt:lpstr>
      <vt:lpstr>PowerPoint Sunusu</vt:lpstr>
      <vt:lpstr>PowerPoint Sunusu</vt:lpstr>
      <vt:lpstr>ÇOCUKLA CİNSELLİĞİ KONUŞURKEN NELERE DİKKAT EDELİM ? </vt:lpstr>
      <vt:lpstr>PowerPoint Sunusu</vt:lpstr>
      <vt:lpstr>Soru: Benim vücudum neden büyüklerinki gibi değil?</vt:lpstr>
      <vt:lpstr>Soru: Annelerin Niye Memesi Olur? </vt:lpstr>
      <vt:lpstr>Soru: Ben Nasıl Oldum? (Bebekler Nasıl Olur?)</vt:lpstr>
      <vt:lpstr>Soru: Eğer Bebek Yapmayacaksanız neden birlikte uyuyorsunuz?</vt:lpstr>
      <vt:lpstr>Soru: (Hamile bir Kadına) Onun Karnı neden Şişmiş? Çocuğunu Yemiş mi?</vt:lpstr>
      <vt:lpstr>Soru: Çocuk Oradan Nasıl Çıkar? Doğmak Ne Demek?</vt:lpstr>
      <vt:lpstr>Soru: Bebek doğarken annenin canı acır mı?</vt:lpstr>
      <vt:lpstr>Soru: (Tvde sevişme sahnesi gören çocuk) Bu kadın ve adam ne yapıyor?</vt:lpstr>
      <vt:lpstr> Genital bölgesiyle oynayan, başkasına gösteren yada başkalarınınkine bakmak isteyen çocuk:</vt:lpstr>
      <vt:lpstr>PowerPoint Sunusu</vt:lpstr>
      <vt:lpstr>Sık sık yaşanmaya başladıysa;</vt:lpstr>
      <vt:lpstr>PowerPoint Sunusu</vt:lpstr>
      <vt:lpstr>PowerPoint Sunusu</vt:lpstr>
      <vt:lpstr>Katılım ve dinlemeniz için teşekkür ederim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ÇOCUKLARA CİNSEL EĞİTİMİ</dc:title>
  <dc:creator>User</dc:creator>
  <cp:lastModifiedBy>AYŞE</cp:lastModifiedBy>
  <cp:revision>42</cp:revision>
  <dcterms:created xsi:type="dcterms:W3CDTF">2016-02-09T08:33:50Z</dcterms:created>
  <dcterms:modified xsi:type="dcterms:W3CDTF">2016-05-17T11:42:31Z</dcterms:modified>
</cp:coreProperties>
</file>