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58" r:id="rId5"/>
    <p:sldId id="259" r:id="rId6"/>
    <p:sldId id="260" r:id="rId7"/>
    <p:sldId id="261" r:id="rId8"/>
    <p:sldId id="268" r:id="rId9"/>
    <p:sldId id="265" r:id="rId10"/>
    <p:sldId id="269" r:id="rId11"/>
    <p:sldId id="266" r:id="rId12"/>
    <p:sldId id="263" r:id="rId13"/>
    <p:sldId id="270" r:id="rId14"/>
    <p:sldId id="264" r:id="rId15"/>
    <p:sldId id="271" r:id="rId16"/>
    <p:sldId id="272" r:id="rId17"/>
    <p:sldId id="273" r:id="rId18"/>
    <p:sldId id="274" r:id="rId19"/>
    <p:sldId id="275" r:id="rId20"/>
    <p:sldId id="267"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469445D1-750D-4294-B8BC-88030DE71252}"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445D1-750D-4294-B8BC-88030DE7125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445D1-750D-4294-B8BC-88030DE7125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445D1-750D-4294-B8BC-88030DE71252}"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469445D1-750D-4294-B8BC-88030DE7125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445D1-750D-4294-B8BC-88030DE71252}"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69445D1-750D-4294-B8BC-88030DE71252}"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69445D1-750D-4294-B8BC-88030DE7125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69445D1-750D-4294-B8BC-88030DE7125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445D1-750D-4294-B8BC-88030DE71252}"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EDEA228-2AB6-4102-8E96-550A29EBE44A}" type="datetimeFigureOut">
              <a:rPr lang="tr-TR" smtClean="0"/>
              <a:pPr/>
              <a:t>25.04.2016</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469445D1-750D-4294-B8BC-88030DE71252}"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EDEA228-2AB6-4102-8E96-550A29EBE44A}" type="datetimeFigureOut">
              <a:rPr lang="tr-TR" smtClean="0"/>
              <a:pPr/>
              <a:t>25.04.2016</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69445D1-750D-4294-B8BC-88030DE7125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1357298"/>
            <a:ext cx="8643998" cy="1643074"/>
          </a:xfrm>
        </p:spPr>
        <p:txBody>
          <a:bodyPr>
            <a:normAutofit fontScale="90000"/>
          </a:bodyPr>
          <a:lstStyle/>
          <a:p>
            <a:pPr algn="ctr"/>
            <a:r>
              <a:rPr lang="tr-TR" sz="6600" dirty="0" smtClean="0">
                <a:solidFill>
                  <a:schemeClr val="bg1">
                    <a:lumMod val="95000"/>
                  </a:schemeClr>
                </a:solidFill>
              </a:rPr>
              <a:t>Aliağa Anaokulu</a:t>
            </a:r>
            <a:br>
              <a:rPr lang="tr-TR" sz="6600" dirty="0" smtClean="0">
                <a:solidFill>
                  <a:schemeClr val="bg1">
                    <a:lumMod val="95000"/>
                  </a:schemeClr>
                </a:solidFill>
              </a:rPr>
            </a:br>
            <a:r>
              <a:rPr lang="tr-TR" sz="6600" dirty="0" smtClean="0">
                <a:solidFill>
                  <a:schemeClr val="bg1">
                    <a:lumMod val="95000"/>
                  </a:schemeClr>
                </a:solidFill>
              </a:rPr>
              <a:t>Rehberlik Servisi</a:t>
            </a:r>
            <a:endParaRPr lang="tr-TR" sz="6600" dirty="0">
              <a:solidFill>
                <a:schemeClr val="bg1">
                  <a:lumMod val="95000"/>
                </a:schemeClr>
              </a:solidFill>
            </a:endParaRPr>
          </a:p>
        </p:txBody>
      </p:sp>
      <p:sp>
        <p:nvSpPr>
          <p:cNvPr id="3" name="2 Metin kutusu"/>
          <p:cNvSpPr txBox="1"/>
          <p:nvPr/>
        </p:nvSpPr>
        <p:spPr>
          <a:xfrm>
            <a:off x="1285852" y="3000372"/>
            <a:ext cx="6000792" cy="1754326"/>
          </a:xfrm>
          <a:prstGeom prst="rect">
            <a:avLst/>
          </a:prstGeom>
          <a:noFill/>
        </p:spPr>
        <p:txBody>
          <a:bodyPr wrap="square" rtlCol="0">
            <a:spAutoFit/>
          </a:bodyPr>
          <a:lstStyle/>
          <a:p>
            <a:pPr algn="ctr"/>
            <a:r>
              <a:rPr lang="tr-TR" sz="5400" i="1" dirty="0" smtClean="0"/>
              <a:t>Rehber </a:t>
            </a:r>
            <a:r>
              <a:rPr lang="tr-TR" sz="5400" i="1" dirty="0" err="1" smtClean="0"/>
              <a:t>Ögretmen</a:t>
            </a:r>
            <a:r>
              <a:rPr lang="tr-TR" sz="5400" i="1" dirty="0" smtClean="0"/>
              <a:t>:</a:t>
            </a:r>
          </a:p>
          <a:p>
            <a:pPr algn="ctr"/>
            <a:r>
              <a:rPr lang="tr-TR" sz="5400" i="1" dirty="0" smtClean="0"/>
              <a:t>Sevil AYDIN</a:t>
            </a:r>
            <a:endParaRPr lang="tr-TR" sz="5400" i="1" dirty="0"/>
          </a:p>
        </p:txBody>
      </p:sp>
      <p:pic>
        <p:nvPicPr>
          <p:cNvPr id="4" name="3 Resim" descr="21314a674faa2eeab.gif"/>
          <p:cNvPicPr>
            <a:picLocks noChangeAspect="1"/>
          </p:cNvPicPr>
          <p:nvPr/>
        </p:nvPicPr>
        <p:blipFill>
          <a:blip r:embed="rId2"/>
          <a:stretch>
            <a:fillRect/>
          </a:stretch>
        </p:blipFill>
        <p:spPr>
          <a:xfrm>
            <a:off x="0" y="4500570"/>
            <a:ext cx="8929718" cy="22145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marL="514350" indent="-514350">
              <a:buNone/>
            </a:pPr>
            <a:r>
              <a:rPr lang="tr-TR" sz="3200" dirty="0" smtClean="0"/>
              <a:t>8. Çocuk okula nasıl gidecekse bu konuda alıştırmalar yapın.</a:t>
            </a:r>
            <a:br>
              <a:rPr lang="tr-TR" sz="3200" dirty="0" smtClean="0"/>
            </a:br>
            <a:r>
              <a:rPr lang="tr-TR" sz="3200" dirty="0" smtClean="0"/>
              <a:t/>
            </a:r>
            <a:br>
              <a:rPr lang="tr-TR" sz="3200" dirty="0" smtClean="0"/>
            </a:br>
            <a:endParaRPr lang="tr-TR" sz="3200" dirty="0" smtClean="0"/>
          </a:p>
          <a:p>
            <a:pPr marL="514350" indent="-514350">
              <a:buNone/>
            </a:pPr>
            <a:r>
              <a:rPr lang="tr-TR" sz="3200" dirty="0" smtClean="0"/>
              <a:t>9. Çocuğunuza adres ve telefon numaranızı öğretin. Eğer eve gittiğinde evde olmayacaksanız arayıp onunla konuşun.</a:t>
            </a:r>
          </a:p>
          <a:p>
            <a:endParaRPr lang="tr-TR" dirty="0"/>
          </a:p>
        </p:txBody>
      </p:sp>
      <p:pic>
        <p:nvPicPr>
          <p:cNvPr id="4098" name="Picture 2" descr="C:\Program Files\Microsoft Office\MEDIA\CAGCAT10\j0332268.wmf"/>
          <p:cNvPicPr>
            <a:picLocks noChangeAspect="1" noChangeArrowheads="1"/>
          </p:cNvPicPr>
          <p:nvPr/>
        </p:nvPicPr>
        <p:blipFill>
          <a:blip r:embed="rId2"/>
          <a:srcRect/>
          <a:stretch>
            <a:fillRect/>
          </a:stretch>
        </p:blipFill>
        <p:spPr bwMode="auto">
          <a:xfrm>
            <a:off x="7286644" y="4429132"/>
            <a:ext cx="1600200" cy="180868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857232"/>
            <a:ext cx="7772400" cy="5072098"/>
          </a:xfrm>
        </p:spPr>
        <p:txBody>
          <a:bodyPr>
            <a:normAutofit fontScale="85000" lnSpcReduction="10000"/>
          </a:bodyPr>
          <a:lstStyle/>
          <a:p>
            <a:pPr marL="514350" indent="-514350">
              <a:lnSpc>
                <a:spcPct val="150000"/>
              </a:lnSpc>
              <a:buNone/>
            </a:pPr>
            <a:r>
              <a:rPr lang="tr-TR" sz="3200" dirty="0" smtClean="0"/>
              <a:t>	10. Evden ondan önce çıkacaksanız kesinlikle kaçarak ona gözükmeden çıkmayın. . Onu öpüp ona sarılın nereye gideceğinizi ne yapacağınızı kısa bir sohbetle ona anlatın ve mutlaka geri döneceğinizi söyleyin. O ağlasa bile siz sakin ve huzurlu bir şekilde ondan ayrılın. Bu hoşça kal sohbetini her ayrılıştan önce rutin bir şekilde mutlaka yapın. Ancak bu şekilde aranızdaki güven ilişkisi sağlamlaşacaktır.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500042"/>
            <a:ext cx="8072494" cy="5500726"/>
          </a:xfrm>
        </p:spPr>
        <p:txBody>
          <a:bodyPr>
            <a:normAutofit/>
          </a:bodyPr>
          <a:lstStyle/>
          <a:p>
            <a:pPr marL="514350" indent="-514350">
              <a:buAutoNum type="arabicPeriod" startAt="11"/>
            </a:pPr>
            <a:r>
              <a:rPr lang="tr-TR" sz="3600" dirty="0" smtClean="0">
                <a:latin typeface="+mj-lt"/>
              </a:rPr>
              <a:t>Çocukla vedalaşmalar ne çok yüzeysel ne çok uzun olmalıdır. </a:t>
            </a:r>
            <a:br>
              <a:rPr lang="tr-TR" sz="3600" dirty="0" smtClean="0">
                <a:latin typeface="+mj-lt"/>
              </a:rPr>
            </a:br>
            <a:endParaRPr lang="tr-TR" sz="3600" dirty="0" smtClean="0">
              <a:latin typeface="+mj-lt"/>
            </a:endParaRPr>
          </a:p>
          <a:p>
            <a:pPr marL="514350" indent="-514350">
              <a:buAutoNum type="arabicPeriod" startAt="11"/>
            </a:pPr>
            <a:r>
              <a:rPr lang="tr-TR" sz="3600" dirty="0" smtClean="0">
                <a:latin typeface="+mj-lt"/>
              </a:rPr>
              <a:t>Vedalaşırken çocuğun yanında ağlamayın. Her ne kadar duygulandığınız için ağlasınız da çocuk bunu anlamayacak ve korku duyacaktır. </a:t>
            </a:r>
          </a:p>
          <a:p>
            <a:pPr marL="514350" indent="-514350">
              <a:buAutoNum type="arabicPeriod" startAt="11"/>
            </a:pPr>
            <a:endParaRPr lang="tr-TR" dirty="0" smtClean="0"/>
          </a:p>
          <a:p>
            <a:pPr marL="514350" indent="-514350">
              <a:buAutoNum type="arabicPeriod" startAt="11"/>
            </a:pPr>
            <a:endParaRPr lang="tr-TR" dirty="0" smtClean="0"/>
          </a:p>
          <a:p>
            <a:endParaRPr lang="tr-TR" dirty="0" smtClean="0"/>
          </a:p>
          <a:p>
            <a:endParaRPr lang="tr-TR" dirty="0"/>
          </a:p>
        </p:txBody>
      </p:sp>
      <p:pic>
        <p:nvPicPr>
          <p:cNvPr id="5122" name="Picture 2" descr="C:\Program Files\Microsoft Office\MEDIA\CAGCAT10\j0286034.wmf"/>
          <p:cNvPicPr>
            <a:picLocks noChangeAspect="1" noChangeArrowheads="1"/>
          </p:cNvPicPr>
          <p:nvPr/>
        </p:nvPicPr>
        <p:blipFill>
          <a:blip r:embed="rId2"/>
          <a:srcRect/>
          <a:stretch>
            <a:fillRect/>
          </a:stretch>
        </p:blipFill>
        <p:spPr bwMode="auto">
          <a:xfrm>
            <a:off x="6429388" y="4572008"/>
            <a:ext cx="1928826" cy="185781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85786" y="1000108"/>
            <a:ext cx="7772400" cy="5214974"/>
          </a:xfrm>
        </p:spPr>
        <p:txBody>
          <a:bodyPr>
            <a:normAutofit/>
          </a:bodyPr>
          <a:lstStyle/>
          <a:p>
            <a:pPr marL="514350" indent="-514350">
              <a:buNone/>
            </a:pPr>
            <a:r>
              <a:rPr lang="tr-TR" sz="3200" dirty="0" smtClean="0"/>
              <a:t>13. Okulda yaptıkları hakkında çocukla konuşulabilir ancak anlatmak istenmezse ısrar edilmemelidir.</a:t>
            </a:r>
            <a:br>
              <a:rPr lang="tr-TR" sz="3200" dirty="0" smtClean="0"/>
            </a:br>
            <a:endParaRPr lang="tr-TR" sz="3200" dirty="0" smtClean="0"/>
          </a:p>
          <a:p>
            <a:pPr marL="514350" indent="-514350">
              <a:buNone/>
            </a:pPr>
            <a:r>
              <a:rPr lang="tr-TR" sz="3200" dirty="0" smtClean="0"/>
              <a:t>14. Okul dışında arkadaşlarıyla vakit geçirmesi için ona fırsatlar yaratmaya çalışın.</a:t>
            </a:r>
            <a:br>
              <a:rPr lang="tr-TR" sz="3200" dirty="0" smtClean="0"/>
            </a:br>
            <a:endParaRPr lang="tr-TR" sz="3200" dirty="0" smtClean="0"/>
          </a:p>
          <a:p>
            <a:pPr marL="514350" indent="-514350">
              <a:buNone/>
            </a:pPr>
            <a:r>
              <a:rPr lang="tr-TR" sz="3200" dirty="0" smtClean="0"/>
              <a:t>15. Okul alışverişine çocukla birlikte çıkın ve onun seçimlerine saygı duyun.</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71472" y="142852"/>
            <a:ext cx="8058152" cy="6500834"/>
          </a:xfrm>
        </p:spPr>
        <p:txBody>
          <a:bodyPr>
            <a:normAutofit fontScale="85000" lnSpcReduction="20000"/>
          </a:bodyPr>
          <a:lstStyle/>
          <a:p>
            <a:pPr marL="514350" indent="-514350">
              <a:lnSpc>
                <a:spcPct val="150000"/>
              </a:lnSpc>
              <a:buAutoNum type="arabicPeriod" startAt="16"/>
            </a:pPr>
            <a:r>
              <a:rPr lang="tr-TR" sz="3000" dirty="0" smtClean="0"/>
              <a:t>Yeni başlayan çocuklarda gitmek istememe,  ağlama, karın ağrısı, mide bulantısı, baş ağrısı vb. görülebilir. Ancak okula gitme durumu kalktığında sorun geçer. Çocuğunuzun sıkıntısının okul kaynaklı olduğunu fark ettiğinizde bunun geçici olduğunu okula gitmesi gerektiğini söyleyin. Bu durumda veliler tutarlı ve kararlı davranmalıdır.</a:t>
            </a:r>
            <a:br>
              <a:rPr lang="tr-TR" sz="3000" dirty="0" smtClean="0"/>
            </a:br>
            <a:endParaRPr lang="tr-TR" sz="3000" dirty="0" smtClean="0"/>
          </a:p>
          <a:p>
            <a:pPr marL="514350" indent="-514350">
              <a:lnSpc>
                <a:spcPct val="150000"/>
              </a:lnSpc>
              <a:buAutoNum type="arabicPeriod" startAt="16"/>
            </a:pPr>
            <a:r>
              <a:rPr lang="tr-TR" sz="3000" dirty="0" smtClean="0"/>
              <a:t>Bu dönemde aileler de kaygı yaşayabilir. Ancak bunun çocuğa kesinlikle hissettirilmemesi gerekir. Çocuklar anne babalarının yüzündeki korku ve kaygıyı hissedebilirler. </a:t>
            </a:r>
            <a:br>
              <a:rPr lang="tr-TR" sz="3000" dirty="0" smtClean="0"/>
            </a:br>
            <a:endParaRPr lang="tr-TR" sz="3000" dirty="0" smtClean="0"/>
          </a:p>
          <a:p>
            <a:pPr marL="514350" indent="-514350">
              <a:lnSpc>
                <a:spcPct val="150000"/>
              </a:lnSpc>
              <a:buAutoNum type="arabicPeriod" startAt="16"/>
            </a:pPr>
            <a:r>
              <a:rPr lang="tr-TR" sz="3000" dirty="0" smtClean="0"/>
              <a:t>Okul ve öğretmenler ile işbirliği kurun.</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okuma_yazma_kurs.jpg"/>
          <p:cNvPicPr>
            <a:picLocks noChangeAspect="1"/>
          </p:cNvPicPr>
          <p:nvPr/>
        </p:nvPicPr>
        <p:blipFill>
          <a:blip r:embed="rId2"/>
          <a:stretch>
            <a:fillRect/>
          </a:stretch>
        </p:blipFill>
        <p:spPr>
          <a:xfrm>
            <a:off x="5643538" y="2831023"/>
            <a:ext cx="3500462" cy="4026977"/>
          </a:xfrm>
          <a:prstGeom prst="rect">
            <a:avLst/>
          </a:prstGeom>
        </p:spPr>
      </p:pic>
      <p:sp>
        <p:nvSpPr>
          <p:cNvPr id="2" name="1 Başlık"/>
          <p:cNvSpPr>
            <a:spLocks noGrp="1"/>
          </p:cNvSpPr>
          <p:nvPr>
            <p:ph type="title"/>
          </p:nvPr>
        </p:nvSpPr>
        <p:spPr>
          <a:xfrm>
            <a:off x="500034" y="642918"/>
            <a:ext cx="7772400" cy="3500454"/>
          </a:xfrm>
        </p:spPr>
        <p:txBody>
          <a:bodyPr>
            <a:noAutofit/>
          </a:bodyPr>
          <a:lstStyle/>
          <a:p>
            <a:pPr algn="ctr"/>
            <a:r>
              <a:rPr lang="tr-TR" sz="6600" dirty="0" smtClean="0">
                <a:solidFill>
                  <a:schemeClr val="tx1"/>
                </a:solidFill>
              </a:rPr>
              <a:t>OKUMA YAZMA BİLEREK İLKOKULA BAŞLAMA</a:t>
            </a:r>
            <a:endParaRPr lang="tr-TR" sz="66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57158" y="428604"/>
            <a:ext cx="8358246" cy="6072230"/>
          </a:xfrm>
        </p:spPr>
        <p:txBody>
          <a:bodyPr>
            <a:normAutofit fontScale="77500" lnSpcReduction="20000"/>
          </a:bodyPr>
          <a:lstStyle/>
          <a:p>
            <a:pPr>
              <a:lnSpc>
                <a:spcPct val="120000"/>
              </a:lnSpc>
              <a:buNone/>
            </a:pPr>
            <a:r>
              <a:rPr lang="tr-TR" dirty="0" smtClean="0"/>
              <a:t>	</a:t>
            </a:r>
            <a:r>
              <a:rPr lang="tr-TR" sz="3000" dirty="0" smtClean="0"/>
              <a:t>	</a:t>
            </a:r>
            <a:r>
              <a:rPr lang="tr-TR" sz="3500" dirty="0" smtClean="0"/>
              <a:t>Çocuklar kimi zaman kendi kendilerine kimi zaman da ailelerin destek ve çalıştırmalarıyla okuma yazmayı okulöncesi dönemde öğrenmiş olabiliyor. Çoğu zaman okuma daha çabuk öğrenilir. Yazma kas becerisi gerektirdiğinden daha geç olur.</a:t>
            </a:r>
            <a:br>
              <a:rPr lang="tr-TR" sz="3500" dirty="0" smtClean="0"/>
            </a:br>
            <a:r>
              <a:rPr lang="tr-TR" sz="3500" dirty="0" smtClean="0"/>
              <a:t/>
            </a:r>
            <a:br>
              <a:rPr lang="tr-TR" sz="3500" dirty="0" smtClean="0"/>
            </a:br>
            <a:endParaRPr lang="tr-TR" sz="3500" dirty="0" smtClean="0"/>
          </a:p>
          <a:p>
            <a:pPr>
              <a:lnSpc>
                <a:spcPct val="120000"/>
              </a:lnSpc>
            </a:pPr>
            <a:r>
              <a:rPr lang="tr-TR" sz="3500" dirty="0" smtClean="0"/>
              <a:t>Özel bir çaba gerektirmeden çocuk kendi kendine bunu öğrenmiş ya da motivasyonu bu yöndeyse engellememek gerekir.</a:t>
            </a:r>
          </a:p>
          <a:p>
            <a:pPr>
              <a:lnSpc>
                <a:spcPct val="120000"/>
              </a:lnSpc>
            </a:pPr>
            <a:r>
              <a:rPr lang="tr-TR" sz="3500" dirty="0" smtClean="0"/>
              <a:t>Sorduğu sorulara (bu hangi harf, burada ne yazıyor vb.) cevap verilmelidir.</a:t>
            </a:r>
          </a:p>
          <a:p>
            <a:pPr>
              <a:lnSpc>
                <a:spcPct val="120000"/>
              </a:lnSpc>
            </a:pPr>
            <a:r>
              <a:rPr lang="tr-TR" sz="3500" dirty="0" smtClean="0"/>
              <a:t>Üstün yetenekli ya da üstün zekalı olma ihtimali göz ardı edilmemelidir.</a:t>
            </a:r>
            <a:endParaRPr lang="tr-TR" sz="3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Bilgisayar_resimleri_pc_hardware_donanm_resimleri_kasa_klavye_resimleri.jpg"/>
          <p:cNvPicPr>
            <a:picLocks noChangeAspect="1"/>
          </p:cNvPicPr>
          <p:nvPr/>
        </p:nvPicPr>
        <p:blipFill>
          <a:blip r:embed="rId2"/>
          <a:stretch>
            <a:fillRect/>
          </a:stretch>
        </p:blipFill>
        <p:spPr>
          <a:xfrm>
            <a:off x="5000628" y="3643314"/>
            <a:ext cx="3929057" cy="3071810"/>
          </a:xfrm>
          <a:prstGeom prst="rect">
            <a:avLst/>
          </a:prstGeom>
        </p:spPr>
      </p:pic>
      <p:sp>
        <p:nvSpPr>
          <p:cNvPr id="3" name="2 İçerik Yer Tutucusu"/>
          <p:cNvSpPr>
            <a:spLocks noGrp="1"/>
          </p:cNvSpPr>
          <p:nvPr>
            <p:ph sz="quarter" idx="1"/>
          </p:nvPr>
        </p:nvSpPr>
        <p:spPr>
          <a:xfrm>
            <a:off x="0" y="1142984"/>
            <a:ext cx="8001024" cy="5286412"/>
          </a:xfrm>
        </p:spPr>
        <p:txBody>
          <a:bodyPr>
            <a:normAutofit lnSpcReduction="10000"/>
          </a:bodyPr>
          <a:lstStyle/>
          <a:p>
            <a:r>
              <a:rPr lang="tr-TR" sz="2800" dirty="0" smtClean="0"/>
              <a:t>Öğrenme çoğunlukla bilgisayar ve telefon klavyelerinden olduğu için heceleme ve cümleyi bütün olarak algılamada sorun yaşanabilir.</a:t>
            </a:r>
          </a:p>
          <a:p>
            <a:r>
              <a:rPr lang="tr-TR" sz="2800" dirty="0" smtClean="0"/>
              <a:t>Yine klavyeden öğrenilen yazmada büyük harf kullanma ve dik yazma isteği doğurabilmektedir. El yazısı ve eğik yazmak çocuğa zor geldiğinden isteksizlik ve zorlanma oluşabilir.  </a:t>
            </a:r>
          </a:p>
          <a:p>
            <a:r>
              <a:rPr lang="tr-TR" sz="2800" dirty="0" smtClean="0"/>
              <a:t>Yazmayı düzensiz öğrenen çocuk,</a:t>
            </a:r>
            <a:br>
              <a:rPr lang="tr-TR" sz="2800" dirty="0" smtClean="0"/>
            </a:br>
            <a:r>
              <a:rPr lang="tr-TR" sz="2800" dirty="0" smtClean="0"/>
              <a:t>özellikle el yazısında harflerin</a:t>
            </a:r>
            <a:br>
              <a:rPr lang="tr-TR" sz="2800" dirty="0" smtClean="0"/>
            </a:br>
            <a:r>
              <a:rPr lang="tr-TR" sz="2800" dirty="0" smtClean="0"/>
              <a:t>yazılmasında belli kurallar olduğu</a:t>
            </a:r>
            <a:br>
              <a:rPr lang="tr-TR" sz="2800" dirty="0" smtClean="0"/>
            </a:br>
            <a:r>
              <a:rPr lang="tr-TR" sz="2800" dirty="0" smtClean="0"/>
              <a:t>için bunları öğrenmekte çok</a:t>
            </a:r>
            <a:br>
              <a:rPr lang="tr-TR" sz="2800" dirty="0" smtClean="0"/>
            </a:br>
            <a:r>
              <a:rPr lang="tr-TR" sz="2800" dirty="0" smtClean="0"/>
              <a:t>zorlanmaktadır. (İleriye Ket Vurma)</a:t>
            </a:r>
          </a:p>
          <a:p>
            <a:endParaRPr lang="tr-TR" dirty="0"/>
          </a:p>
        </p:txBody>
      </p:sp>
      <p:sp>
        <p:nvSpPr>
          <p:cNvPr id="5" name="4 Metin kutusu"/>
          <p:cNvSpPr txBox="1"/>
          <p:nvPr/>
        </p:nvSpPr>
        <p:spPr>
          <a:xfrm>
            <a:off x="214282" y="357166"/>
            <a:ext cx="8501122" cy="646331"/>
          </a:xfrm>
          <a:prstGeom prst="rect">
            <a:avLst/>
          </a:prstGeom>
          <a:noFill/>
        </p:spPr>
        <p:txBody>
          <a:bodyPr wrap="square" rtlCol="0">
            <a:spAutoFit/>
          </a:bodyPr>
          <a:lstStyle/>
          <a:p>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Okuma Yazmayı Önceden Öğrenen Çocuk;</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57158" y="428604"/>
            <a:ext cx="7772400" cy="6072230"/>
          </a:xfrm>
        </p:spPr>
        <p:txBody>
          <a:bodyPr>
            <a:normAutofit/>
          </a:bodyPr>
          <a:lstStyle/>
          <a:p>
            <a:r>
              <a:rPr lang="tr-TR" sz="2800" dirty="0" smtClean="0"/>
              <a:t>Sınıf öğretmeni çocuğun zaten bildiği bir şeyi anlattığı için sıkılmalar , öğretmeni dinlememe yaşanabilir. Bunun sonucunda dersin işlenişini bozmalar görülebilir.</a:t>
            </a:r>
            <a:br>
              <a:rPr lang="tr-TR" sz="2800" dirty="0" smtClean="0"/>
            </a:br>
            <a:endParaRPr lang="tr-TR" sz="2800" dirty="0" smtClean="0"/>
          </a:p>
          <a:p>
            <a:r>
              <a:rPr lang="tr-TR" sz="2800" dirty="0" smtClean="0"/>
              <a:t>Çocuk bildiği ve diğer arkadaşları yeni yeni öğrendiği için arkadaşlarıyla arasında uyum sorunu olabilir.</a:t>
            </a:r>
            <a:br>
              <a:rPr lang="tr-TR" sz="2800" dirty="0" smtClean="0"/>
            </a:br>
            <a:endParaRPr lang="tr-TR" sz="2800" dirty="0" smtClean="0"/>
          </a:p>
          <a:p>
            <a:r>
              <a:rPr lang="tr-TR" sz="2800" dirty="0" smtClean="0"/>
              <a:t>Okuma yazma bilen</a:t>
            </a:r>
            <a:br>
              <a:rPr lang="tr-TR" sz="2800" dirty="0" smtClean="0"/>
            </a:br>
            <a:r>
              <a:rPr lang="tr-TR" sz="2800" dirty="0" smtClean="0"/>
              <a:t>çocukların</a:t>
            </a:r>
            <a:br>
              <a:rPr lang="tr-TR" sz="2800" dirty="0" smtClean="0"/>
            </a:br>
            <a:r>
              <a:rPr lang="tr-TR" sz="2800" dirty="0" smtClean="0"/>
              <a:t>velileri diğer veliler</a:t>
            </a:r>
            <a:br>
              <a:rPr lang="tr-TR" sz="2800" dirty="0" smtClean="0"/>
            </a:br>
            <a:r>
              <a:rPr lang="tr-TR" sz="2800" dirty="0" smtClean="0"/>
              <a:t>tarafından suçlanabilir,</a:t>
            </a:r>
            <a:br>
              <a:rPr lang="tr-TR" sz="2800" dirty="0" smtClean="0"/>
            </a:br>
            <a:r>
              <a:rPr lang="tr-TR" sz="2800" dirty="0" smtClean="0"/>
              <a:t>veliler arası sorunlar</a:t>
            </a:r>
            <a:br>
              <a:rPr lang="tr-TR" sz="2800" dirty="0" smtClean="0"/>
            </a:br>
            <a:r>
              <a:rPr lang="tr-TR" sz="2800" dirty="0" smtClean="0"/>
              <a:t>yaşanabilir.</a:t>
            </a:r>
          </a:p>
          <a:p>
            <a:endParaRPr lang="tr-TR" dirty="0"/>
          </a:p>
        </p:txBody>
      </p:sp>
      <p:pic>
        <p:nvPicPr>
          <p:cNvPr id="4" name="3 Resim" descr="depositphotos_51591847-Naughty-pupil-about-to-throw-paper-airplane.jpg"/>
          <p:cNvPicPr>
            <a:picLocks noChangeAspect="1"/>
          </p:cNvPicPr>
          <p:nvPr/>
        </p:nvPicPr>
        <p:blipFill>
          <a:blip r:embed="rId2"/>
          <a:stretch>
            <a:fillRect/>
          </a:stretch>
        </p:blipFill>
        <p:spPr>
          <a:xfrm>
            <a:off x="4451657" y="3071810"/>
            <a:ext cx="4692343" cy="3339329"/>
          </a:xfrm>
          <a:prstGeom prst="rect">
            <a:avLst/>
          </a:prstGeom>
        </p:spPr>
      </p:pic>
      <p:pic>
        <p:nvPicPr>
          <p:cNvPr id="5" name="4 Resim" descr="1p_face4.gif"/>
          <p:cNvPicPr>
            <a:picLocks noChangeAspect="1"/>
          </p:cNvPicPr>
          <p:nvPr/>
        </p:nvPicPr>
        <p:blipFill>
          <a:blip r:embed="rId3"/>
          <a:stretch>
            <a:fillRect/>
          </a:stretch>
        </p:blipFill>
        <p:spPr>
          <a:xfrm>
            <a:off x="2500298" y="5786454"/>
            <a:ext cx="1601936" cy="7048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TELAŞ YAPMAYIN </a:t>
            </a:r>
            <a:r>
              <a:rPr lang="tr-TR" b="1" i="1" dirty="0" smtClean="0">
                <a:sym typeface="Wingdings" pitchFamily="2" charset="2"/>
              </a:rPr>
              <a:t></a:t>
            </a:r>
            <a:endParaRPr lang="tr-TR" b="1" i="1" dirty="0"/>
          </a:p>
        </p:txBody>
      </p:sp>
      <p:sp>
        <p:nvSpPr>
          <p:cNvPr id="3" name="2 İçerik Yer Tutucusu"/>
          <p:cNvSpPr>
            <a:spLocks noGrp="1"/>
          </p:cNvSpPr>
          <p:nvPr>
            <p:ph sz="quarter" idx="1"/>
          </p:nvPr>
        </p:nvSpPr>
        <p:spPr>
          <a:xfrm>
            <a:off x="642910" y="1785926"/>
            <a:ext cx="7772400" cy="4572000"/>
          </a:xfrm>
        </p:spPr>
        <p:txBody>
          <a:bodyPr>
            <a:normAutofit/>
          </a:bodyPr>
          <a:lstStyle/>
          <a:p>
            <a:r>
              <a:rPr lang="tr-TR" sz="3200" b="1" dirty="0" smtClean="0"/>
              <a:t>Çocuğun karakteristik</a:t>
            </a:r>
            <a:br>
              <a:rPr lang="tr-TR" sz="3200" b="1" dirty="0" smtClean="0"/>
            </a:br>
            <a:r>
              <a:rPr lang="tr-TR" sz="3200" b="1" dirty="0" smtClean="0"/>
              <a:t>özellikleri,</a:t>
            </a:r>
          </a:p>
          <a:p>
            <a:r>
              <a:rPr lang="tr-TR" sz="3200" b="1" dirty="0" smtClean="0"/>
              <a:t>Sınıf öğretmenin </a:t>
            </a:r>
            <a:r>
              <a:rPr lang="tr-TR" sz="3200" b="1" dirty="0" smtClean="0"/>
              <a:t>yaklaşımı,</a:t>
            </a:r>
            <a:r>
              <a:rPr lang="tr-TR" sz="3200" dirty="0" smtClean="0"/>
              <a:t/>
            </a:r>
            <a:br>
              <a:rPr lang="tr-TR" sz="3200" dirty="0" smtClean="0"/>
            </a:br>
            <a:r>
              <a:rPr lang="tr-TR" sz="3200" dirty="0" smtClean="0"/>
              <a:t>				…çok önemlidir. Okuma yazmayı önceden öğrenen her çocuk bu sorunları yaşayacak anlamına gelmez!</a:t>
            </a:r>
            <a:endParaRPr lang="tr-TR" sz="3200" dirty="0"/>
          </a:p>
        </p:txBody>
      </p:sp>
      <p:pic>
        <p:nvPicPr>
          <p:cNvPr id="4" name="3 Resim" descr="flinstones_korkma.gif"/>
          <p:cNvPicPr>
            <a:picLocks noChangeAspect="1"/>
          </p:cNvPicPr>
          <p:nvPr/>
        </p:nvPicPr>
        <p:blipFill>
          <a:blip r:embed="rId2"/>
          <a:stretch>
            <a:fillRect/>
          </a:stretch>
        </p:blipFill>
        <p:spPr>
          <a:xfrm>
            <a:off x="5715008" y="214290"/>
            <a:ext cx="3143272" cy="29407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7158" y="1928802"/>
            <a:ext cx="8572528" cy="2862322"/>
          </a:xfrm>
          <a:prstGeom prst="rect">
            <a:avLst/>
          </a:prstGeom>
        </p:spPr>
        <p:txBody>
          <a:bodyPr wrap="square">
            <a:spAutoFit/>
          </a:bodyPr>
          <a:lstStyle/>
          <a:p>
            <a:pPr algn="ctr"/>
            <a:r>
              <a:rPr lang="tr-TR" sz="6000" b="1" dirty="0" smtClean="0">
                <a:solidFill>
                  <a:srgbClr val="C00000"/>
                </a:solidFill>
              </a:rPr>
              <a:t>İLKOKULA HAZIRLIK VE BU SÜREÇTE AİLEYE DÜŞEN GÖREVLER</a:t>
            </a:r>
            <a:endParaRPr lang="tr-TR" sz="6000"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2357430"/>
            <a:ext cx="7772400" cy="1552572"/>
          </a:xfrm>
        </p:spPr>
        <p:txBody>
          <a:bodyPr>
            <a:normAutofit/>
          </a:bodyPr>
          <a:lstStyle/>
          <a:p>
            <a:pPr algn="ctr">
              <a:buNone/>
            </a:pPr>
            <a:r>
              <a:rPr lang="tr-TR"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Teşekkürler </a:t>
            </a:r>
            <a:r>
              <a:rPr lang="tr-TR"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a:t>
            </a:r>
            <a:r>
              <a:rPr lang="tr-TR"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tr-TR"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Okul;</a:t>
            </a:r>
            <a:endParaRPr lang="tr-TR" dirty="0"/>
          </a:p>
        </p:txBody>
      </p:sp>
      <p:sp>
        <p:nvSpPr>
          <p:cNvPr id="3" name="2 İçerik Yer Tutucusu"/>
          <p:cNvSpPr>
            <a:spLocks noGrp="1"/>
          </p:cNvSpPr>
          <p:nvPr>
            <p:ph sz="quarter" idx="1"/>
          </p:nvPr>
        </p:nvSpPr>
        <p:spPr>
          <a:xfrm>
            <a:off x="1371600" y="1428736"/>
            <a:ext cx="7772400" cy="4572000"/>
          </a:xfrm>
        </p:spPr>
        <p:txBody>
          <a:bodyPr/>
          <a:lstStyle/>
          <a:p>
            <a:r>
              <a:rPr lang="tr-TR" dirty="0" smtClean="0"/>
              <a:t>Heyecan</a:t>
            </a:r>
          </a:p>
          <a:p>
            <a:r>
              <a:rPr lang="tr-TR" dirty="0" smtClean="0"/>
              <a:t>Mutluluk</a:t>
            </a:r>
          </a:p>
          <a:p>
            <a:r>
              <a:rPr lang="tr-TR" dirty="0" smtClean="0"/>
              <a:t>Çocukluk anıları</a:t>
            </a:r>
          </a:p>
          <a:p>
            <a:r>
              <a:rPr lang="tr-TR" dirty="0" smtClean="0"/>
              <a:t>İlk öğretmen</a:t>
            </a:r>
          </a:p>
          <a:p>
            <a:r>
              <a:rPr lang="tr-TR" dirty="0" smtClean="0"/>
              <a:t>Okuma-yazma öğrenme</a:t>
            </a:r>
          </a:p>
          <a:p>
            <a:r>
              <a:rPr lang="tr-TR" dirty="0" smtClean="0"/>
              <a:t>Aileden ayrılma</a:t>
            </a:r>
          </a:p>
          <a:p>
            <a:r>
              <a:rPr lang="tr-TR" dirty="0" smtClean="0"/>
              <a:t>Tek başına kalma</a:t>
            </a:r>
          </a:p>
          <a:p>
            <a:r>
              <a:rPr lang="tr-TR" dirty="0" smtClean="0"/>
              <a:t>Vb.</a:t>
            </a:r>
            <a:endParaRPr lang="tr-TR" dirty="0"/>
          </a:p>
        </p:txBody>
      </p:sp>
      <p:pic>
        <p:nvPicPr>
          <p:cNvPr id="4" name="3 Resim" descr="th.jpg"/>
          <p:cNvPicPr>
            <a:picLocks noChangeAspect="1"/>
          </p:cNvPicPr>
          <p:nvPr/>
        </p:nvPicPr>
        <p:blipFill>
          <a:blip r:embed="rId2"/>
          <a:stretch>
            <a:fillRect/>
          </a:stretch>
        </p:blipFill>
        <p:spPr>
          <a:xfrm rot="546708">
            <a:off x="5643570" y="428604"/>
            <a:ext cx="3048021" cy="2286016"/>
          </a:xfrm>
          <a:prstGeom prst="rect">
            <a:avLst/>
          </a:prstGeom>
        </p:spPr>
      </p:pic>
      <p:pic>
        <p:nvPicPr>
          <p:cNvPr id="5" name="4 Resim" descr="Ilkogretim-Haftasi-Resimlerimiz.jpg"/>
          <p:cNvPicPr>
            <a:picLocks noChangeAspect="1"/>
          </p:cNvPicPr>
          <p:nvPr/>
        </p:nvPicPr>
        <p:blipFill>
          <a:blip r:embed="rId3"/>
          <a:stretch>
            <a:fillRect/>
          </a:stretch>
        </p:blipFill>
        <p:spPr>
          <a:xfrm>
            <a:off x="4929190" y="3643314"/>
            <a:ext cx="3857625" cy="28289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714356"/>
            <a:ext cx="7772400" cy="5234006"/>
          </a:xfrm>
        </p:spPr>
        <p:txBody>
          <a:bodyPr/>
          <a:lstStyle/>
          <a:p>
            <a:pPr>
              <a:lnSpc>
                <a:spcPct val="80000"/>
              </a:lnSpc>
            </a:pPr>
            <a:r>
              <a:rPr lang="tr-TR" sz="3200" dirty="0" smtClean="0"/>
              <a:t>Okula başlama çocuğun yaşamındaki önemli dönüm noktalarından biridir.</a:t>
            </a:r>
            <a:endParaRPr lang="en-US" sz="3200" dirty="0" smtClean="0"/>
          </a:p>
          <a:p>
            <a:pPr>
              <a:lnSpc>
                <a:spcPct val="80000"/>
              </a:lnSpc>
              <a:buNone/>
            </a:pPr>
            <a:endParaRPr lang="tr-TR" sz="3200" dirty="0" smtClean="0"/>
          </a:p>
          <a:p>
            <a:pPr>
              <a:lnSpc>
                <a:spcPct val="80000"/>
              </a:lnSpc>
            </a:pPr>
            <a:r>
              <a:rPr lang="tr-TR" sz="3200" dirty="0" smtClean="0"/>
              <a:t>Evden ya da okul öncesi eğitim kurumundan ayrılarak değişik özellikler taşıyan ilkokul ortamına geçiş hem çocuk hem de aile için bir uyum süreci gerektirir.</a:t>
            </a:r>
          </a:p>
          <a:p>
            <a:pPr marL="834390" lvl="1" indent="-514350">
              <a:lnSpc>
                <a:spcPct val="80000"/>
              </a:lnSpc>
              <a:buFont typeface="+mj-lt"/>
              <a:buAutoNum type="arabicPeriod"/>
            </a:pPr>
            <a:r>
              <a:rPr lang="tr-TR" sz="3200" dirty="0" smtClean="0"/>
              <a:t>Yeni bir sosyal çevre</a:t>
            </a:r>
          </a:p>
          <a:p>
            <a:pPr marL="834390" lvl="1" indent="-514350">
              <a:lnSpc>
                <a:spcPct val="80000"/>
              </a:lnSpc>
              <a:buFont typeface="+mj-lt"/>
              <a:buAutoNum type="arabicPeriod"/>
            </a:pPr>
            <a:r>
              <a:rPr lang="tr-TR" sz="3200" dirty="0" smtClean="0"/>
              <a:t>Öğrenim görevleri (dersler, ödevler)</a:t>
            </a:r>
          </a:p>
          <a:p>
            <a:pPr marL="834390" lvl="1" indent="-514350">
              <a:lnSpc>
                <a:spcPct val="80000"/>
              </a:lnSpc>
              <a:buFont typeface="+mj-lt"/>
              <a:buAutoNum type="arabicPeriod"/>
            </a:pPr>
            <a:r>
              <a:rPr lang="tr-TR" sz="3200" dirty="0" smtClean="0"/>
              <a:t>Okul kuralları</a:t>
            </a:r>
          </a:p>
          <a:p>
            <a:pPr marL="834390" lvl="1" indent="-514350">
              <a:lnSpc>
                <a:spcPct val="80000"/>
              </a:lnSpc>
              <a:buFont typeface="+mj-lt"/>
              <a:buAutoNum type="arabicPeriod"/>
            </a:pPr>
            <a:r>
              <a:rPr lang="tr-TR" sz="3200" dirty="0" smtClean="0"/>
              <a:t>Farklı özelliklere sahip öğretmenler</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Neler Gerektirir ?</a:t>
            </a:r>
            <a:endParaRPr lang="tr-TR" dirty="0"/>
          </a:p>
        </p:txBody>
      </p:sp>
      <p:sp>
        <p:nvSpPr>
          <p:cNvPr id="3" name="2 İçerik Yer Tutucusu"/>
          <p:cNvSpPr>
            <a:spLocks noGrp="1"/>
          </p:cNvSpPr>
          <p:nvPr>
            <p:ph sz="quarter" idx="1"/>
          </p:nvPr>
        </p:nvSpPr>
        <p:spPr/>
        <p:txBody>
          <a:bodyPr/>
          <a:lstStyle/>
          <a:p>
            <a:r>
              <a:rPr lang="tr-TR" dirty="0" smtClean="0"/>
              <a:t>Çocuk ilkokula başlayarak artık annesinden veya anaokulunun koruyucu kollarından ayrılıp sorumlu bir kişi olarak yeni bir sosyal çevrenin içine girmiş olur.</a:t>
            </a:r>
          </a:p>
          <a:p>
            <a:r>
              <a:rPr lang="tr-TR" dirty="0" smtClean="0"/>
              <a:t>Bu yeni olay çocuğun bir takım kaygılar yaşamasına sebep olabilir.</a:t>
            </a:r>
          </a:p>
          <a:p>
            <a:r>
              <a:rPr lang="tr-TR" dirty="0" smtClean="0"/>
              <a:t>Dolayısıyla çocuğun kaygı duyabileceği konuları ve bunun sonucunda ortaya çıkabilecek sorunları bilmek, ona göre önlem alıp üstesinden gelmemize yardımcı olur.</a:t>
            </a:r>
            <a:endParaRPr lang="tr-TR" dirty="0"/>
          </a:p>
        </p:txBody>
      </p:sp>
      <p:pic>
        <p:nvPicPr>
          <p:cNvPr id="5" name="Picture 4" descr="MCj03967420000[1]"/>
          <p:cNvPicPr>
            <a:picLocks noChangeAspect="1" noChangeArrowheads="1"/>
          </p:cNvPicPr>
          <p:nvPr/>
        </p:nvPicPr>
        <p:blipFill>
          <a:blip r:embed="rId2"/>
          <a:srcRect/>
          <a:stretch>
            <a:fillRect/>
          </a:stretch>
        </p:blipFill>
        <p:spPr bwMode="auto">
          <a:xfrm>
            <a:off x="7143768" y="4857760"/>
            <a:ext cx="1643063" cy="1700212"/>
          </a:xfrm>
          <a:prstGeom prst="rect">
            <a:avLst/>
          </a:prstGeom>
          <a:noFill/>
          <a:ln w="9525">
            <a:noFill/>
            <a:miter lim="800000"/>
            <a:headEnd/>
            <a:tailEnd/>
          </a:ln>
        </p:spPr>
      </p:pic>
      <p:pic>
        <p:nvPicPr>
          <p:cNvPr id="6" name="Picture 5" descr="MCj03967440000[1]"/>
          <p:cNvPicPr>
            <a:picLocks noChangeAspect="1" noChangeArrowheads="1"/>
          </p:cNvPicPr>
          <p:nvPr/>
        </p:nvPicPr>
        <p:blipFill>
          <a:blip r:embed="rId3"/>
          <a:srcRect/>
          <a:stretch>
            <a:fillRect/>
          </a:stretch>
        </p:blipFill>
        <p:spPr bwMode="auto">
          <a:xfrm>
            <a:off x="285720" y="4833016"/>
            <a:ext cx="1571636" cy="1796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MCj03841720000[1]"/>
          <p:cNvPicPr>
            <a:picLocks noChangeAspect="1" noChangeArrowheads="1"/>
          </p:cNvPicPr>
          <p:nvPr/>
        </p:nvPicPr>
        <p:blipFill>
          <a:blip r:embed="rId2"/>
          <a:srcRect/>
          <a:stretch>
            <a:fillRect/>
          </a:stretch>
        </p:blipFill>
        <p:spPr bwMode="auto">
          <a:xfrm>
            <a:off x="7170732" y="357166"/>
            <a:ext cx="1973268" cy="2347872"/>
          </a:xfrm>
          <a:prstGeom prst="rect">
            <a:avLst/>
          </a:prstGeom>
          <a:noFill/>
          <a:ln w="9525">
            <a:noFill/>
            <a:miter lim="800000"/>
            <a:headEnd/>
            <a:tailEnd/>
          </a:ln>
        </p:spPr>
      </p:pic>
      <p:sp>
        <p:nvSpPr>
          <p:cNvPr id="2" name="1 Başlık"/>
          <p:cNvSpPr>
            <a:spLocks noGrp="1"/>
          </p:cNvSpPr>
          <p:nvPr>
            <p:ph type="title"/>
          </p:nvPr>
        </p:nvSpPr>
        <p:spPr>
          <a:xfrm>
            <a:off x="0" y="0"/>
            <a:ext cx="7772400" cy="928686"/>
          </a:xfrm>
        </p:spPr>
        <p:txBody>
          <a:bodyPr/>
          <a:lstStyle/>
          <a:p>
            <a:r>
              <a:rPr lang="tr-TR" dirty="0" smtClean="0"/>
              <a:t>En yoğun hissedilen duygu </a:t>
            </a:r>
            <a:r>
              <a:rPr lang="tr-TR" b="1" dirty="0" smtClean="0">
                <a:solidFill>
                  <a:schemeClr val="tx1"/>
                </a:solidFill>
              </a:rPr>
              <a:t>KAYGI!</a:t>
            </a:r>
            <a:endParaRPr lang="tr-TR" b="1" dirty="0">
              <a:solidFill>
                <a:schemeClr val="tx1"/>
              </a:solidFill>
            </a:endParaRPr>
          </a:p>
        </p:txBody>
      </p:sp>
      <p:sp>
        <p:nvSpPr>
          <p:cNvPr id="3" name="2 İçerik Yer Tutucusu"/>
          <p:cNvSpPr>
            <a:spLocks noGrp="1"/>
          </p:cNvSpPr>
          <p:nvPr>
            <p:ph sz="quarter" idx="1"/>
          </p:nvPr>
        </p:nvSpPr>
        <p:spPr>
          <a:xfrm>
            <a:off x="642910" y="1142984"/>
            <a:ext cx="6000792" cy="5286412"/>
          </a:xfrm>
        </p:spPr>
        <p:txBody>
          <a:bodyPr>
            <a:normAutofit fontScale="92500"/>
          </a:bodyPr>
          <a:lstStyle/>
          <a:p>
            <a:r>
              <a:rPr lang="tr-TR" dirty="0" smtClean="0"/>
              <a:t>Evim okula yakın mı?</a:t>
            </a:r>
          </a:p>
          <a:p>
            <a:r>
              <a:rPr lang="tr-TR" dirty="0" smtClean="0"/>
              <a:t>Annem babam beni almaya gelecekler mi?</a:t>
            </a:r>
          </a:p>
          <a:p>
            <a:r>
              <a:rPr lang="tr-TR" dirty="0" smtClean="0"/>
              <a:t>Ya beni almayı unuturlarsa!</a:t>
            </a:r>
          </a:p>
          <a:p>
            <a:r>
              <a:rPr lang="tr-TR" dirty="0" smtClean="0"/>
              <a:t>Servisimi bulamazsam eve nasıl gideceğim?</a:t>
            </a:r>
          </a:p>
          <a:p>
            <a:r>
              <a:rPr lang="tr-TR" dirty="0" smtClean="0"/>
              <a:t>Sınıfta benden başka çocuklar da var, öğretmenim beni fark eder mi?</a:t>
            </a:r>
          </a:p>
          <a:p>
            <a:r>
              <a:rPr lang="tr-TR" dirty="0" smtClean="0"/>
              <a:t>Dersler ne kadar sürer?</a:t>
            </a:r>
          </a:p>
          <a:p>
            <a:r>
              <a:rPr lang="tr-TR" dirty="0" smtClean="0"/>
              <a:t>Teneffüse ne zaman çıkacağım, ne zaman sınıfa gireceğim?</a:t>
            </a:r>
          </a:p>
          <a:p>
            <a:r>
              <a:rPr lang="tr-TR" dirty="0" smtClean="0"/>
              <a:t>Anaokulunda güzel davranışımda ödül kazanıyordum, şimdiki öğretmenim ne yapacak?</a:t>
            </a:r>
          </a:p>
          <a:p>
            <a:r>
              <a:rPr lang="tr-TR" dirty="0" smtClean="0"/>
              <a:t>Tuvaletim gelince ne yapacağım?</a:t>
            </a:r>
            <a:endParaRPr lang="tr-TR" dirty="0"/>
          </a:p>
        </p:txBody>
      </p:sp>
      <p:pic>
        <p:nvPicPr>
          <p:cNvPr id="4" name="3 Resim" descr="178_4482okul-fobisi_02.jpg"/>
          <p:cNvPicPr>
            <a:picLocks noChangeAspect="1"/>
          </p:cNvPicPr>
          <p:nvPr/>
        </p:nvPicPr>
        <p:blipFill>
          <a:blip r:embed="rId3"/>
          <a:stretch>
            <a:fillRect/>
          </a:stretch>
        </p:blipFill>
        <p:spPr>
          <a:xfrm>
            <a:off x="6786578" y="2428868"/>
            <a:ext cx="2000232" cy="410274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654032"/>
          </a:xfrm>
        </p:spPr>
        <p:txBody>
          <a:bodyPr>
            <a:normAutofit fontScale="90000"/>
          </a:bodyPr>
          <a:lstStyle/>
          <a:p>
            <a:r>
              <a:rPr lang="tr-TR" dirty="0" smtClean="0"/>
              <a:t>Neler Yapılabilir?</a:t>
            </a:r>
            <a:endParaRPr lang="tr-TR" dirty="0"/>
          </a:p>
        </p:txBody>
      </p:sp>
      <p:sp>
        <p:nvSpPr>
          <p:cNvPr id="3" name="2 İçerik Yer Tutucusu"/>
          <p:cNvSpPr>
            <a:spLocks noGrp="1"/>
          </p:cNvSpPr>
          <p:nvPr>
            <p:ph sz="quarter" idx="1"/>
          </p:nvPr>
        </p:nvSpPr>
        <p:spPr>
          <a:xfrm>
            <a:off x="571472" y="1285860"/>
            <a:ext cx="7772400" cy="4572000"/>
          </a:xfrm>
        </p:spPr>
        <p:txBody>
          <a:bodyPr>
            <a:normAutofit/>
          </a:bodyPr>
          <a:lstStyle/>
          <a:p>
            <a:pPr marL="514350" indent="-514350">
              <a:buFont typeface="+mj-lt"/>
              <a:buAutoNum type="arabicPeriod"/>
            </a:pPr>
            <a:r>
              <a:rPr lang="tr-TR" sz="3200" dirty="0" smtClean="0"/>
              <a:t>İlk haftalarda çocuğunuzun biraz stres ve kaygı yaşamasının normal olduğunu, hissettiği duygunun korku değil merak ettiğinden dolayı oluşan heyecan olduğunu ona anlatın.</a:t>
            </a:r>
            <a:br>
              <a:rPr lang="tr-TR" sz="3200" dirty="0" smtClean="0"/>
            </a:br>
            <a:endParaRPr lang="tr-TR" sz="3200" dirty="0" smtClean="0"/>
          </a:p>
          <a:p>
            <a:pPr marL="514350" indent="-514350">
              <a:buFont typeface="+mj-lt"/>
              <a:buAutoNum type="arabicPeriod"/>
            </a:pPr>
            <a:r>
              <a:rPr lang="tr-TR" sz="3200" dirty="0" smtClean="0"/>
              <a:t>Televizyon ve bilgisayar karşısında geçirdiği saatleri kısıtlamaya çalışın. Yazın bu süre artmış olabilir. Ancak okullar açılırken bu zaman diliminin kısıtlanmasında yarar var.</a:t>
            </a:r>
          </a:p>
        </p:txBody>
      </p:sp>
      <p:pic>
        <p:nvPicPr>
          <p:cNvPr id="1026" name="Picture 2" descr="C:\Program Files\Microsoft Office\MEDIA\CAGCAT10\j0229385.wmf"/>
          <p:cNvPicPr>
            <a:picLocks noChangeAspect="1" noChangeArrowheads="1"/>
          </p:cNvPicPr>
          <p:nvPr/>
        </p:nvPicPr>
        <p:blipFill>
          <a:blip r:embed="rId2"/>
          <a:srcRect/>
          <a:stretch>
            <a:fillRect/>
          </a:stretch>
        </p:blipFill>
        <p:spPr bwMode="auto">
          <a:xfrm>
            <a:off x="7143768" y="5286388"/>
            <a:ext cx="1550982" cy="10715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714356"/>
            <a:ext cx="8258204" cy="5305444"/>
          </a:xfrm>
        </p:spPr>
        <p:txBody>
          <a:bodyPr/>
          <a:lstStyle/>
          <a:p>
            <a:pPr marL="514350" indent="-514350">
              <a:buNone/>
            </a:pPr>
            <a:r>
              <a:rPr lang="tr-TR" sz="3200" dirty="0" smtClean="0"/>
              <a:t>3. Çocuğun ilkokul hakkında doğru bilgilendirilmesi gerekir. Okul hakkında ne kadar çok bilgi sahibi olursa o kadar az korkacaktır.</a:t>
            </a:r>
            <a:br>
              <a:rPr lang="tr-TR" sz="3200" dirty="0" smtClean="0"/>
            </a:br>
            <a:r>
              <a:rPr lang="tr-TR" sz="3200" dirty="0" smtClean="0"/>
              <a:t/>
            </a:r>
            <a:br>
              <a:rPr lang="tr-TR" sz="3200" dirty="0" smtClean="0"/>
            </a:br>
            <a:endParaRPr lang="tr-TR" sz="3200" dirty="0" smtClean="0"/>
          </a:p>
          <a:p>
            <a:pPr marL="514350" indent="-514350">
              <a:buNone/>
            </a:pPr>
            <a:r>
              <a:rPr lang="tr-TR" sz="3200" dirty="0" smtClean="0"/>
              <a:t>4. Okulun eğlenceli bir yer olduğundan bahsederken abartıya kaçmamaya dikkat edin. Zaman zaman eve gelmek isteyebileceğini bilsin ancak bu zamanların geçeceği konusunda ona güvence verin.</a:t>
            </a:r>
          </a:p>
          <a:p>
            <a:endParaRPr lang="tr-TR" dirty="0"/>
          </a:p>
        </p:txBody>
      </p:sp>
      <p:pic>
        <p:nvPicPr>
          <p:cNvPr id="2050" name="Picture 2" descr="C:\Program Files\Microsoft Office\MEDIA\CAGCAT10\j0212701.wmf"/>
          <p:cNvPicPr>
            <a:picLocks noChangeAspect="1" noChangeArrowheads="1"/>
          </p:cNvPicPr>
          <p:nvPr/>
        </p:nvPicPr>
        <p:blipFill>
          <a:blip r:embed="rId2"/>
          <a:srcRect/>
          <a:stretch>
            <a:fillRect/>
          </a:stretch>
        </p:blipFill>
        <p:spPr bwMode="auto">
          <a:xfrm rot="2383437">
            <a:off x="7428289" y="4631569"/>
            <a:ext cx="1286561" cy="1807769"/>
          </a:xfrm>
          <a:prstGeom prst="rect">
            <a:avLst/>
          </a:prstGeom>
          <a:noFill/>
        </p:spPr>
      </p:pic>
      <p:sp>
        <p:nvSpPr>
          <p:cNvPr id="4" name="Music"/>
          <p:cNvSpPr>
            <a:spLocks noEditPoints="1" noChangeArrowheads="1"/>
          </p:cNvSpPr>
          <p:nvPr/>
        </p:nvSpPr>
        <p:spPr bwMode="auto">
          <a:xfrm rot="20194147">
            <a:off x="1428728" y="5429264"/>
            <a:ext cx="976313" cy="761999"/>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71472" y="500042"/>
            <a:ext cx="7772400" cy="5091130"/>
          </a:xfrm>
        </p:spPr>
        <p:txBody>
          <a:bodyPr>
            <a:normAutofit/>
          </a:bodyPr>
          <a:lstStyle/>
          <a:p>
            <a:pPr marL="514350" indent="-514350">
              <a:buNone/>
            </a:pPr>
            <a:r>
              <a:rPr lang="tr-TR" dirty="0" smtClean="0"/>
              <a:t>5. </a:t>
            </a:r>
            <a:r>
              <a:rPr lang="tr-TR" sz="3200" dirty="0" smtClean="0"/>
              <a:t>Kendi okula başlama anılarınızı anlatın. Bu öğüt vermekten daha çok işe yarayacaktır.</a:t>
            </a:r>
            <a:br>
              <a:rPr lang="tr-TR" sz="3200" dirty="0" smtClean="0"/>
            </a:br>
            <a:endParaRPr lang="tr-TR" sz="3200" dirty="0" smtClean="0"/>
          </a:p>
          <a:p>
            <a:pPr marL="514350" indent="-514350">
              <a:buAutoNum type="arabicPeriod" startAt="6"/>
            </a:pPr>
            <a:r>
              <a:rPr lang="tr-TR" sz="3200" dirty="0" smtClean="0"/>
              <a:t>Okulun ilk gününü anlatan hikayeler okuyun. Böylece çocuğunuz bu konuda fikir sahibi olacaktır.</a:t>
            </a:r>
            <a:br>
              <a:rPr lang="tr-TR" sz="3200" dirty="0" smtClean="0"/>
            </a:br>
            <a:endParaRPr lang="tr-TR" sz="3200" dirty="0" smtClean="0"/>
          </a:p>
          <a:p>
            <a:pPr marL="514350" indent="-514350">
              <a:buAutoNum type="arabicPeriod" startAt="6"/>
            </a:pPr>
            <a:r>
              <a:rPr lang="tr-TR" sz="3200" dirty="0" smtClean="0"/>
              <a:t>Okula başlamadan önce okul ve çevresini gezip çocuğa tanıtmaya çalışın.</a:t>
            </a:r>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190</TotalTime>
  <Words>452</Words>
  <Application>Microsoft Office PowerPoint</Application>
  <PresentationFormat>Ekran Gösterisi (4:3)</PresentationFormat>
  <Paragraphs>71</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Hisse Senedi</vt:lpstr>
      <vt:lpstr>Aliağa Anaokulu Rehberlik Servisi</vt:lpstr>
      <vt:lpstr>Slayt 2</vt:lpstr>
      <vt:lpstr>Okul;</vt:lpstr>
      <vt:lpstr>Slayt 4</vt:lpstr>
      <vt:lpstr>Neler Gerektirir ?</vt:lpstr>
      <vt:lpstr>En yoğun hissedilen duygu KAYGI!</vt:lpstr>
      <vt:lpstr>Neler Yapılabilir?</vt:lpstr>
      <vt:lpstr>Slayt 8</vt:lpstr>
      <vt:lpstr>Slayt 9</vt:lpstr>
      <vt:lpstr>Slayt 10</vt:lpstr>
      <vt:lpstr>Slayt 11</vt:lpstr>
      <vt:lpstr>Slayt 12</vt:lpstr>
      <vt:lpstr>Slayt 13</vt:lpstr>
      <vt:lpstr>Slayt 14</vt:lpstr>
      <vt:lpstr>OKUMA YAZMA BİLEREK İLKOKULA BAŞLAMA</vt:lpstr>
      <vt:lpstr>Slayt 16</vt:lpstr>
      <vt:lpstr>Slayt 17</vt:lpstr>
      <vt:lpstr>Slayt 18</vt:lpstr>
      <vt:lpstr>TELAŞ YAPMAYIN </vt:lpstr>
      <vt:lpstr>Slayt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İLKOKULA HAZIRLIK VE BU SÜREÇTE AİLEYE DÜŞEN GÖREVLER</dc:title>
  <dc:creator>User</dc:creator>
  <cp:lastModifiedBy>User</cp:lastModifiedBy>
  <cp:revision>29</cp:revision>
  <dcterms:created xsi:type="dcterms:W3CDTF">2015-12-15T12:58:35Z</dcterms:created>
  <dcterms:modified xsi:type="dcterms:W3CDTF">2016-04-25T07:11:19Z</dcterms:modified>
</cp:coreProperties>
</file>